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06" r:id="rId6"/>
    <p:sldId id="290" r:id="rId7"/>
    <p:sldId id="295" r:id="rId8"/>
    <p:sldId id="291" r:id="rId9"/>
    <p:sldId id="297" r:id="rId10"/>
    <p:sldId id="293" r:id="rId11"/>
    <p:sldId id="280" r:id="rId12"/>
    <p:sldId id="281" r:id="rId13"/>
    <p:sldId id="282" r:id="rId14"/>
    <p:sldId id="283" r:id="rId15"/>
    <p:sldId id="284" r:id="rId16"/>
    <p:sldId id="285" r:id="rId17"/>
    <p:sldId id="286" r:id="rId18"/>
    <p:sldId id="307" r:id="rId19"/>
    <p:sldId id="299" r:id="rId20"/>
    <p:sldId id="300" r:id="rId21"/>
    <p:sldId id="305" r:id="rId22"/>
    <p:sldId id="301" r:id="rId23"/>
    <p:sldId id="302" r:id="rId24"/>
    <p:sldId id="304" r:id="rId25"/>
    <p:sldId id="288" r:id="rId26"/>
    <p:sldId id="298" r:id="rId27"/>
    <p:sldId id="289" r:id="rId28"/>
    <p:sldId id="271" r:id="rId29"/>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25939-753D-4D68-AF42-7CA3F946066E}" v="32" dt="2026-01-21T14:36:32.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0456" autoAdjust="0"/>
  </p:normalViewPr>
  <p:slideViewPr>
    <p:cSldViewPr>
      <p:cViewPr varScale="1">
        <p:scale>
          <a:sx n="100" d="100"/>
          <a:sy n="100"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5BB7E-26F1-4915-A77C-83B37507D9D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97D46F4-07A2-4A37-9C15-9CA9BD3AC92F}">
      <dgm:prSet/>
      <dgm:spPr>
        <a:xfrm>
          <a:off x="0" y="0"/>
          <a:ext cx="6122788" cy="1675452"/>
        </a:xfrm>
        <a:prstGeom prst="roundRect">
          <a:avLst>
            <a:gd name="adj" fmla="val 10000"/>
          </a:avLst>
        </a:prstGeom>
        <a:solidFill>
          <a:srgbClr val="586EA6">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Reading is taught during daily guided reading sessions and a weekly reading comprehension session.</a:t>
          </a:r>
          <a:endParaRPr lang="en-US" dirty="0">
            <a:solidFill>
              <a:sysClr val="window" lastClr="FFFFFF"/>
            </a:solidFill>
            <a:latin typeface="Gill Sans MT" panose="020B0502020104020203"/>
            <a:ea typeface="+mn-ea"/>
            <a:cs typeface="+mn-cs"/>
          </a:endParaRPr>
        </a:p>
      </dgm:t>
    </dgm:pt>
    <dgm:pt modelId="{5B4CE601-03E2-4F7B-A263-B41BB106D3CD}" type="parTrans" cxnId="{697A4F12-E233-42D3-A90E-5FA54830647A}">
      <dgm:prSet/>
      <dgm:spPr/>
      <dgm:t>
        <a:bodyPr/>
        <a:lstStyle/>
        <a:p>
          <a:endParaRPr lang="en-US"/>
        </a:p>
      </dgm:t>
    </dgm:pt>
    <dgm:pt modelId="{A59D2F51-9222-4253-892A-E6692BED2A4D}" type="sibTrans" cxnId="{697A4F12-E233-42D3-A90E-5FA54830647A}">
      <dgm:prSet/>
      <dgm:spPr>
        <a:xfrm>
          <a:off x="5033744" y="1317091"/>
          <a:ext cx="1089043" cy="1089043"/>
        </a:xfrm>
        <a:prstGeom prst="downArrow">
          <a:avLst>
            <a:gd name="adj1" fmla="val 55000"/>
            <a:gd name="adj2" fmla="val 45000"/>
          </a:avLst>
        </a:prstGeom>
        <a:solidFill>
          <a:srgbClr val="586EA6">
            <a:tint val="40000"/>
            <a:alpha val="90000"/>
            <a:hueOff val="0"/>
            <a:satOff val="0"/>
            <a:lumOff val="0"/>
            <a:alphaOff val="0"/>
          </a:srgbClr>
        </a:solidFill>
        <a:ln w="15875" cap="flat" cmpd="sng" algn="ctr">
          <a:solidFill>
            <a:srgbClr val="586EA6">
              <a:tint val="40000"/>
              <a:alpha val="9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Gill Sans MT" panose="020B0502020104020203"/>
            <a:ea typeface="+mn-ea"/>
            <a:cs typeface="+mn-cs"/>
          </a:endParaRPr>
        </a:p>
      </dgm:t>
    </dgm:pt>
    <dgm:pt modelId="{D391CE2F-BAEB-4BAC-91C9-3249015C690E}">
      <dgm:prSet/>
      <dgm:spPr>
        <a:xfrm>
          <a:off x="1080492" y="2047774"/>
          <a:ext cx="6122788" cy="1675452"/>
        </a:xfrm>
        <a:prstGeom prst="roundRect">
          <a:avLst>
            <a:gd name="adj" fmla="val 10000"/>
          </a:avLst>
        </a:prstGeom>
        <a:solidFill>
          <a:srgbClr val="586EA6">
            <a:hueOff val="-1684631"/>
            <a:satOff val="-7944"/>
            <a:lumOff val="196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Gill Sans MT" panose="020B0502020104020203"/>
              <a:ea typeface="+mn-ea"/>
              <a:cs typeface="+mn-cs"/>
            </a:rPr>
            <a:t>Children are assessed at the end of every half term to check their progress and attainment.</a:t>
          </a:r>
          <a:endParaRPr lang="en-US" dirty="0">
            <a:solidFill>
              <a:sysClr val="window" lastClr="FFFFFF"/>
            </a:solidFill>
            <a:latin typeface="Gill Sans MT" panose="020B0502020104020203"/>
            <a:ea typeface="+mn-ea"/>
            <a:cs typeface="+mn-cs"/>
          </a:endParaRPr>
        </a:p>
      </dgm:t>
    </dgm:pt>
    <dgm:pt modelId="{88D94EA0-392B-41C5-A91C-BBA8FD19A1F6}" type="parTrans" cxnId="{A12024D2-6FF4-402F-AA09-56E13C3A7956}">
      <dgm:prSet/>
      <dgm:spPr/>
      <dgm:t>
        <a:bodyPr/>
        <a:lstStyle/>
        <a:p>
          <a:endParaRPr lang="en-US"/>
        </a:p>
      </dgm:t>
    </dgm:pt>
    <dgm:pt modelId="{E3BC2533-4180-4930-AE38-9CF71D2424D2}" type="sibTrans" cxnId="{A12024D2-6FF4-402F-AA09-56E13C3A7956}">
      <dgm:prSet/>
      <dgm:spPr/>
      <dgm:t>
        <a:bodyPr/>
        <a:lstStyle/>
        <a:p>
          <a:endParaRPr lang="en-US"/>
        </a:p>
      </dgm:t>
    </dgm:pt>
    <dgm:pt modelId="{80615966-E5DB-4077-97D9-E780AA569816}" type="pres">
      <dgm:prSet presAssocID="{24C5BB7E-26F1-4915-A77C-83B37507D9D2}" presName="outerComposite" presStyleCnt="0">
        <dgm:presLayoutVars>
          <dgm:chMax val="5"/>
          <dgm:dir/>
          <dgm:resizeHandles val="exact"/>
        </dgm:presLayoutVars>
      </dgm:prSet>
      <dgm:spPr/>
    </dgm:pt>
    <dgm:pt modelId="{7CCCF5AA-B1BC-4E46-B5B7-2BCEC36608C1}" type="pres">
      <dgm:prSet presAssocID="{24C5BB7E-26F1-4915-A77C-83B37507D9D2}" presName="dummyMaxCanvas" presStyleCnt="0">
        <dgm:presLayoutVars/>
      </dgm:prSet>
      <dgm:spPr/>
    </dgm:pt>
    <dgm:pt modelId="{E947A7C1-FD30-4B83-9216-14B62C6D6F7A}" type="pres">
      <dgm:prSet presAssocID="{24C5BB7E-26F1-4915-A77C-83B37507D9D2}" presName="TwoNodes_1" presStyleLbl="node1" presStyleIdx="0" presStyleCnt="2">
        <dgm:presLayoutVars>
          <dgm:bulletEnabled val="1"/>
        </dgm:presLayoutVars>
      </dgm:prSet>
      <dgm:spPr/>
    </dgm:pt>
    <dgm:pt modelId="{6AA864C4-DF20-4D30-B60F-06E9CE455BD9}" type="pres">
      <dgm:prSet presAssocID="{24C5BB7E-26F1-4915-A77C-83B37507D9D2}" presName="TwoNodes_2" presStyleLbl="node1" presStyleIdx="1" presStyleCnt="2" custLinFactNeighborX="1328" custLinFactNeighborY="13573">
        <dgm:presLayoutVars>
          <dgm:bulletEnabled val="1"/>
        </dgm:presLayoutVars>
      </dgm:prSet>
      <dgm:spPr/>
    </dgm:pt>
    <dgm:pt modelId="{E5AA5E88-4A40-4EF5-94B7-20047F318371}" type="pres">
      <dgm:prSet presAssocID="{24C5BB7E-26F1-4915-A77C-83B37507D9D2}" presName="TwoConn_1-2" presStyleLbl="fgAccFollowNode1" presStyleIdx="0" presStyleCnt="1" custScaleY="78009">
        <dgm:presLayoutVars>
          <dgm:bulletEnabled val="1"/>
        </dgm:presLayoutVars>
      </dgm:prSet>
      <dgm:spPr/>
    </dgm:pt>
    <dgm:pt modelId="{327CB57B-7389-43EC-B209-85195424A4A4}" type="pres">
      <dgm:prSet presAssocID="{24C5BB7E-26F1-4915-A77C-83B37507D9D2}" presName="TwoNodes_1_text" presStyleLbl="node1" presStyleIdx="1" presStyleCnt="2">
        <dgm:presLayoutVars>
          <dgm:bulletEnabled val="1"/>
        </dgm:presLayoutVars>
      </dgm:prSet>
      <dgm:spPr/>
    </dgm:pt>
    <dgm:pt modelId="{7196458E-4204-4336-9BC9-DECF4BE9A3F1}" type="pres">
      <dgm:prSet presAssocID="{24C5BB7E-26F1-4915-A77C-83B37507D9D2}" presName="TwoNodes_2_text" presStyleLbl="node1" presStyleIdx="1" presStyleCnt="2">
        <dgm:presLayoutVars>
          <dgm:bulletEnabled val="1"/>
        </dgm:presLayoutVars>
      </dgm:prSet>
      <dgm:spPr/>
    </dgm:pt>
  </dgm:ptLst>
  <dgm:cxnLst>
    <dgm:cxn modelId="{697A4F12-E233-42D3-A90E-5FA54830647A}" srcId="{24C5BB7E-26F1-4915-A77C-83B37507D9D2}" destId="{C97D46F4-07A2-4A37-9C15-9CA9BD3AC92F}" srcOrd="0" destOrd="0" parTransId="{5B4CE601-03E2-4F7B-A263-B41BB106D3CD}" sibTransId="{A59D2F51-9222-4253-892A-E6692BED2A4D}"/>
    <dgm:cxn modelId="{4E6B5B18-BE57-483D-8A6B-782C3C473EC9}" type="presOf" srcId="{24C5BB7E-26F1-4915-A77C-83B37507D9D2}" destId="{80615966-E5DB-4077-97D9-E780AA569816}" srcOrd="0" destOrd="0" presId="urn:microsoft.com/office/officeart/2005/8/layout/vProcess5"/>
    <dgm:cxn modelId="{D3BA4529-2B24-488F-B25A-7336BDDB8EC5}" type="presOf" srcId="{A59D2F51-9222-4253-892A-E6692BED2A4D}" destId="{E5AA5E88-4A40-4EF5-94B7-20047F318371}" srcOrd="0" destOrd="0" presId="urn:microsoft.com/office/officeart/2005/8/layout/vProcess5"/>
    <dgm:cxn modelId="{B7FECA61-E9DE-4FB2-8A4E-C09628D780CC}" type="presOf" srcId="{C97D46F4-07A2-4A37-9C15-9CA9BD3AC92F}" destId="{E947A7C1-FD30-4B83-9216-14B62C6D6F7A}" srcOrd="0" destOrd="0" presId="urn:microsoft.com/office/officeart/2005/8/layout/vProcess5"/>
    <dgm:cxn modelId="{9FFDFA79-B77A-491F-9D86-C1671CE69DB2}" type="presOf" srcId="{D391CE2F-BAEB-4BAC-91C9-3249015C690E}" destId="{6AA864C4-DF20-4D30-B60F-06E9CE455BD9}" srcOrd="0" destOrd="0" presId="urn:microsoft.com/office/officeart/2005/8/layout/vProcess5"/>
    <dgm:cxn modelId="{A12024D2-6FF4-402F-AA09-56E13C3A7956}" srcId="{24C5BB7E-26F1-4915-A77C-83B37507D9D2}" destId="{D391CE2F-BAEB-4BAC-91C9-3249015C690E}" srcOrd="1" destOrd="0" parTransId="{88D94EA0-392B-41C5-A91C-BBA8FD19A1F6}" sibTransId="{E3BC2533-4180-4930-AE38-9CF71D2424D2}"/>
    <dgm:cxn modelId="{BF3E7FD6-4F53-4862-8666-63D137AC1DCA}" type="presOf" srcId="{D391CE2F-BAEB-4BAC-91C9-3249015C690E}" destId="{7196458E-4204-4336-9BC9-DECF4BE9A3F1}" srcOrd="1" destOrd="0" presId="urn:microsoft.com/office/officeart/2005/8/layout/vProcess5"/>
    <dgm:cxn modelId="{471117FE-A8BF-495E-BA98-EF8D482D2941}" type="presOf" srcId="{C97D46F4-07A2-4A37-9C15-9CA9BD3AC92F}" destId="{327CB57B-7389-43EC-B209-85195424A4A4}" srcOrd="1" destOrd="0" presId="urn:microsoft.com/office/officeart/2005/8/layout/vProcess5"/>
    <dgm:cxn modelId="{9B3C431F-3389-49CB-81A0-728D57F8611A}" type="presParOf" srcId="{80615966-E5DB-4077-97D9-E780AA569816}" destId="{7CCCF5AA-B1BC-4E46-B5B7-2BCEC36608C1}" srcOrd="0" destOrd="0" presId="urn:microsoft.com/office/officeart/2005/8/layout/vProcess5"/>
    <dgm:cxn modelId="{22E43BA5-5E7D-46C6-A7EB-A25AEC494821}" type="presParOf" srcId="{80615966-E5DB-4077-97D9-E780AA569816}" destId="{E947A7C1-FD30-4B83-9216-14B62C6D6F7A}" srcOrd="1" destOrd="0" presId="urn:microsoft.com/office/officeart/2005/8/layout/vProcess5"/>
    <dgm:cxn modelId="{8A13F6AF-7A45-4A7B-A139-64B3D4CBFEDF}" type="presParOf" srcId="{80615966-E5DB-4077-97D9-E780AA569816}" destId="{6AA864C4-DF20-4D30-B60F-06E9CE455BD9}" srcOrd="2" destOrd="0" presId="urn:microsoft.com/office/officeart/2005/8/layout/vProcess5"/>
    <dgm:cxn modelId="{E7D6AF9F-32C2-4A9E-918E-D2A3E4D81A5D}" type="presParOf" srcId="{80615966-E5DB-4077-97D9-E780AA569816}" destId="{E5AA5E88-4A40-4EF5-94B7-20047F318371}" srcOrd="3" destOrd="0" presId="urn:microsoft.com/office/officeart/2005/8/layout/vProcess5"/>
    <dgm:cxn modelId="{DCC1EE51-56E7-48A4-B5E5-A55835C233E0}" type="presParOf" srcId="{80615966-E5DB-4077-97D9-E780AA569816}" destId="{327CB57B-7389-43EC-B209-85195424A4A4}" srcOrd="4" destOrd="0" presId="urn:microsoft.com/office/officeart/2005/8/layout/vProcess5"/>
    <dgm:cxn modelId="{8D1E705F-7E30-4C62-8D06-723EF04BB835}" type="presParOf" srcId="{80615966-E5DB-4077-97D9-E780AA569816}" destId="{7196458E-4204-4336-9BC9-DECF4BE9A3F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A7C1-FD30-4B83-9216-14B62C6D6F7A}">
      <dsp:nvSpPr>
        <dsp:cNvPr id="0" name=""/>
        <dsp:cNvSpPr/>
      </dsp:nvSpPr>
      <dsp:spPr>
        <a:xfrm>
          <a:off x="0" y="0"/>
          <a:ext cx="5692232" cy="1583009"/>
        </a:xfrm>
        <a:prstGeom prst="roundRect">
          <a:avLst>
            <a:gd name="adj" fmla="val 10000"/>
          </a:avLst>
        </a:prstGeom>
        <a:solidFill>
          <a:srgbClr val="586EA6">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ysClr val="window" lastClr="FFFFFF"/>
              </a:solidFill>
              <a:latin typeface="Gill Sans MT" panose="020B0502020104020203"/>
              <a:ea typeface="+mn-ea"/>
              <a:cs typeface="+mn-cs"/>
            </a:rPr>
            <a:t>Reading is taught during daily guided reading sessions and a weekly reading comprehension session.</a:t>
          </a:r>
          <a:endParaRPr lang="en-US" sz="2400" kern="1200" dirty="0">
            <a:solidFill>
              <a:sysClr val="window" lastClr="FFFFFF"/>
            </a:solidFill>
            <a:latin typeface="Gill Sans MT" panose="020B0502020104020203"/>
            <a:ea typeface="+mn-ea"/>
            <a:cs typeface="+mn-cs"/>
          </a:endParaRPr>
        </a:p>
      </dsp:txBody>
      <dsp:txXfrm>
        <a:off x="46365" y="46365"/>
        <a:ext cx="4056068" cy="1490279"/>
      </dsp:txXfrm>
    </dsp:sp>
    <dsp:sp modelId="{6AA864C4-DF20-4D30-B60F-06E9CE455BD9}">
      <dsp:nvSpPr>
        <dsp:cNvPr id="0" name=""/>
        <dsp:cNvSpPr/>
      </dsp:nvSpPr>
      <dsp:spPr>
        <a:xfrm>
          <a:off x="1004511" y="1934788"/>
          <a:ext cx="5692232" cy="1583009"/>
        </a:xfrm>
        <a:prstGeom prst="roundRect">
          <a:avLst>
            <a:gd name="adj" fmla="val 10000"/>
          </a:avLst>
        </a:prstGeom>
        <a:solidFill>
          <a:srgbClr val="586EA6">
            <a:hueOff val="-1684631"/>
            <a:satOff val="-7944"/>
            <a:lumOff val="196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ysClr val="window" lastClr="FFFFFF"/>
              </a:solidFill>
              <a:latin typeface="Gill Sans MT" panose="020B0502020104020203"/>
              <a:ea typeface="+mn-ea"/>
              <a:cs typeface="+mn-cs"/>
            </a:rPr>
            <a:t>Children are assessed at the end of every half term to check their progress and attainment.</a:t>
          </a:r>
          <a:endParaRPr lang="en-US" sz="2400" kern="1200" dirty="0">
            <a:solidFill>
              <a:sysClr val="window" lastClr="FFFFFF"/>
            </a:solidFill>
            <a:latin typeface="Gill Sans MT" panose="020B0502020104020203"/>
            <a:ea typeface="+mn-ea"/>
            <a:cs typeface="+mn-cs"/>
          </a:endParaRPr>
        </a:p>
      </dsp:txBody>
      <dsp:txXfrm>
        <a:off x="1050876" y="1981153"/>
        <a:ext cx="3566034" cy="1490279"/>
      </dsp:txXfrm>
    </dsp:sp>
    <dsp:sp modelId="{E5AA5E88-4A40-4EF5-94B7-20047F318371}">
      <dsp:nvSpPr>
        <dsp:cNvPr id="0" name=""/>
        <dsp:cNvSpPr/>
      </dsp:nvSpPr>
      <dsp:spPr>
        <a:xfrm>
          <a:off x="4663276" y="1357559"/>
          <a:ext cx="1028955" cy="802678"/>
        </a:xfrm>
        <a:prstGeom prst="downArrow">
          <a:avLst>
            <a:gd name="adj1" fmla="val 55000"/>
            <a:gd name="adj2" fmla="val 45000"/>
          </a:avLst>
        </a:prstGeom>
        <a:solidFill>
          <a:srgbClr val="586EA6">
            <a:tint val="40000"/>
            <a:alpha val="90000"/>
            <a:hueOff val="0"/>
            <a:satOff val="0"/>
            <a:lumOff val="0"/>
            <a:alphaOff val="0"/>
          </a:srgbClr>
        </a:solidFill>
        <a:ln w="15875" cap="flat" cmpd="sng" algn="ctr">
          <a:solidFill>
            <a:srgbClr val="586EA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Gill Sans MT" panose="020B0502020104020203"/>
            <a:ea typeface="+mn-ea"/>
            <a:cs typeface="+mn-cs"/>
          </a:endParaRPr>
        </a:p>
      </dsp:txBody>
      <dsp:txXfrm>
        <a:off x="4894791" y="1357559"/>
        <a:ext cx="565925" cy="6040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C26132-C504-4529-B18D-7DBDABA8AF52}" type="datetimeFigureOut">
              <a:rPr lang="en-GB" smtClean="0"/>
              <a:t>23/01/2026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A8B2FF-F170-4127-BCC3-A4F464476E97}" type="slidenum">
              <a:rPr lang="en-GB" smtClean="0"/>
              <a:t>‹#›</a:t>
            </a:fld>
            <a:endParaRPr lang="en-GB"/>
          </a:p>
        </p:txBody>
      </p:sp>
    </p:spTree>
    <p:extLst>
      <p:ext uri="{BB962C8B-B14F-4D97-AF65-F5344CB8AC3E}">
        <p14:creationId xmlns:p14="http://schemas.microsoft.com/office/powerpoint/2010/main" val="189934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A8B2FF-F170-4127-BCC3-A4F464476E97}" type="slidenum">
              <a:rPr lang="en-GB" smtClean="0"/>
              <a:t>1</a:t>
            </a:fld>
            <a:endParaRPr lang="en-GB"/>
          </a:p>
        </p:txBody>
      </p:sp>
    </p:spTree>
    <p:extLst>
      <p:ext uri="{BB962C8B-B14F-4D97-AF65-F5344CB8AC3E}">
        <p14:creationId xmlns:p14="http://schemas.microsoft.com/office/powerpoint/2010/main" val="118085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10</a:t>
            </a:fld>
            <a:endParaRPr lang="en-GB"/>
          </a:p>
        </p:txBody>
      </p:sp>
    </p:spTree>
    <p:extLst>
      <p:ext uri="{BB962C8B-B14F-4D97-AF65-F5344CB8AC3E}">
        <p14:creationId xmlns:p14="http://schemas.microsoft.com/office/powerpoint/2010/main" val="273912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11</a:t>
            </a:fld>
            <a:endParaRPr lang="en-GB"/>
          </a:p>
        </p:txBody>
      </p:sp>
    </p:spTree>
    <p:extLst>
      <p:ext uri="{BB962C8B-B14F-4D97-AF65-F5344CB8AC3E}">
        <p14:creationId xmlns:p14="http://schemas.microsoft.com/office/powerpoint/2010/main" val="415121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12</a:t>
            </a:fld>
            <a:endParaRPr lang="en-GB"/>
          </a:p>
        </p:txBody>
      </p:sp>
    </p:spTree>
    <p:extLst>
      <p:ext uri="{BB962C8B-B14F-4D97-AF65-F5344CB8AC3E}">
        <p14:creationId xmlns:p14="http://schemas.microsoft.com/office/powerpoint/2010/main" val="224088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13</a:t>
            </a:fld>
            <a:endParaRPr lang="en-GB"/>
          </a:p>
        </p:txBody>
      </p:sp>
    </p:spTree>
    <p:extLst>
      <p:ext uri="{BB962C8B-B14F-4D97-AF65-F5344CB8AC3E}">
        <p14:creationId xmlns:p14="http://schemas.microsoft.com/office/powerpoint/2010/main" val="156334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14</a:t>
            </a:fld>
            <a:endParaRPr lang="en-GB"/>
          </a:p>
        </p:txBody>
      </p:sp>
    </p:spTree>
    <p:extLst>
      <p:ext uri="{BB962C8B-B14F-4D97-AF65-F5344CB8AC3E}">
        <p14:creationId xmlns:p14="http://schemas.microsoft.com/office/powerpoint/2010/main" val="211111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E416-652A-3079-FE35-6D272186C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45FF2-C84E-0705-FEA4-C66B355A1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4A7BA-6AE9-1009-095F-C0763DF322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E10DEB-660C-D236-B8A1-3A09995BB89E}"/>
              </a:ext>
            </a:extLst>
          </p:cNvPr>
          <p:cNvSpPr>
            <a:spLocks noGrp="1"/>
          </p:cNvSpPr>
          <p:nvPr>
            <p:ph type="sldNum" sz="quarter" idx="5"/>
          </p:nvPr>
        </p:nvSpPr>
        <p:spPr/>
        <p:txBody>
          <a:bodyPr/>
          <a:lstStyle/>
          <a:p>
            <a:fld id="{3CA8B2FF-F170-4127-BCC3-A4F464476E97}" type="slidenum">
              <a:rPr lang="en-GB" smtClean="0"/>
              <a:t>15</a:t>
            </a:fld>
            <a:endParaRPr lang="en-GB"/>
          </a:p>
        </p:txBody>
      </p:sp>
    </p:spTree>
    <p:extLst>
      <p:ext uri="{BB962C8B-B14F-4D97-AF65-F5344CB8AC3E}">
        <p14:creationId xmlns:p14="http://schemas.microsoft.com/office/powerpoint/2010/main" val="422674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16</a:t>
            </a:fld>
            <a:endParaRPr lang="en-GB"/>
          </a:p>
        </p:txBody>
      </p:sp>
    </p:spTree>
    <p:extLst>
      <p:ext uri="{BB962C8B-B14F-4D97-AF65-F5344CB8AC3E}">
        <p14:creationId xmlns:p14="http://schemas.microsoft.com/office/powerpoint/2010/main" val="217560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17</a:t>
            </a:fld>
            <a:endParaRPr lang="en-GB"/>
          </a:p>
        </p:txBody>
      </p:sp>
    </p:spTree>
    <p:extLst>
      <p:ext uri="{BB962C8B-B14F-4D97-AF65-F5344CB8AC3E}">
        <p14:creationId xmlns:p14="http://schemas.microsoft.com/office/powerpoint/2010/main" val="329098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18</a:t>
            </a:fld>
            <a:endParaRPr lang="en-GB"/>
          </a:p>
        </p:txBody>
      </p:sp>
    </p:spTree>
    <p:extLst>
      <p:ext uri="{BB962C8B-B14F-4D97-AF65-F5344CB8AC3E}">
        <p14:creationId xmlns:p14="http://schemas.microsoft.com/office/powerpoint/2010/main" val="250721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19</a:t>
            </a:fld>
            <a:endParaRPr lang="en-GB"/>
          </a:p>
        </p:txBody>
      </p:sp>
    </p:spTree>
    <p:extLst>
      <p:ext uri="{BB962C8B-B14F-4D97-AF65-F5344CB8AC3E}">
        <p14:creationId xmlns:p14="http://schemas.microsoft.com/office/powerpoint/2010/main" val="163477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A8B2FF-F170-4127-BCC3-A4F464476E97}" type="slidenum">
              <a:rPr lang="en-GB" smtClean="0"/>
              <a:t>2</a:t>
            </a:fld>
            <a:endParaRPr lang="en-GB"/>
          </a:p>
        </p:txBody>
      </p:sp>
    </p:spTree>
    <p:extLst>
      <p:ext uri="{BB962C8B-B14F-4D97-AF65-F5344CB8AC3E}">
        <p14:creationId xmlns:p14="http://schemas.microsoft.com/office/powerpoint/2010/main" val="366393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20</a:t>
            </a:fld>
            <a:endParaRPr lang="en-GB"/>
          </a:p>
        </p:txBody>
      </p:sp>
    </p:spTree>
    <p:extLst>
      <p:ext uri="{BB962C8B-B14F-4D97-AF65-F5344CB8AC3E}">
        <p14:creationId xmlns:p14="http://schemas.microsoft.com/office/powerpoint/2010/main" val="67117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21</a:t>
            </a:fld>
            <a:endParaRPr lang="en-GB"/>
          </a:p>
        </p:txBody>
      </p:sp>
    </p:spTree>
    <p:extLst>
      <p:ext uri="{BB962C8B-B14F-4D97-AF65-F5344CB8AC3E}">
        <p14:creationId xmlns:p14="http://schemas.microsoft.com/office/powerpoint/2010/main" val="206453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A8B2FF-F170-4127-BCC3-A4F464476E97}" type="slidenum">
              <a:rPr lang="en-GB" smtClean="0"/>
              <a:t>22</a:t>
            </a:fld>
            <a:endParaRPr lang="en-GB"/>
          </a:p>
        </p:txBody>
      </p:sp>
    </p:spTree>
    <p:extLst>
      <p:ext uri="{BB962C8B-B14F-4D97-AF65-F5344CB8AC3E}">
        <p14:creationId xmlns:p14="http://schemas.microsoft.com/office/powerpoint/2010/main" val="293327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23</a:t>
            </a:fld>
            <a:endParaRPr lang="en-GB"/>
          </a:p>
        </p:txBody>
      </p:sp>
    </p:spTree>
    <p:extLst>
      <p:ext uri="{BB962C8B-B14F-4D97-AF65-F5344CB8AC3E}">
        <p14:creationId xmlns:p14="http://schemas.microsoft.com/office/powerpoint/2010/main" val="373868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A8B2FF-F170-4127-BCC3-A4F464476E97}" type="slidenum">
              <a:rPr lang="en-GB" smtClean="0"/>
              <a:t>24</a:t>
            </a:fld>
            <a:endParaRPr lang="en-GB"/>
          </a:p>
        </p:txBody>
      </p:sp>
    </p:spTree>
    <p:extLst>
      <p:ext uri="{BB962C8B-B14F-4D97-AF65-F5344CB8AC3E}">
        <p14:creationId xmlns:p14="http://schemas.microsoft.com/office/powerpoint/2010/main" val="351302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25</a:t>
            </a:fld>
            <a:endParaRPr lang="en-GB"/>
          </a:p>
        </p:txBody>
      </p:sp>
    </p:spTree>
    <p:extLst>
      <p:ext uri="{BB962C8B-B14F-4D97-AF65-F5344CB8AC3E}">
        <p14:creationId xmlns:p14="http://schemas.microsoft.com/office/powerpoint/2010/main" val="77985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3</a:t>
            </a:fld>
            <a:endParaRPr lang="en-GB"/>
          </a:p>
        </p:txBody>
      </p:sp>
    </p:spTree>
    <p:extLst>
      <p:ext uri="{BB962C8B-B14F-4D97-AF65-F5344CB8AC3E}">
        <p14:creationId xmlns:p14="http://schemas.microsoft.com/office/powerpoint/2010/main" val="317220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4</a:t>
            </a:fld>
            <a:endParaRPr lang="en-GB"/>
          </a:p>
        </p:txBody>
      </p:sp>
    </p:spTree>
    <p:extLst>
      <p:ext uri="{BB962C8B-B14F-4D97-AF65-F5344CB8AC3E}">
        <p14:creationId xmlns:p14="http://schemas.microsoft.com/office/powerpoint/2010/main" val="157871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5</a:t>
            </a:fld>
            <a:endParaRPr lang="en-GB"/>
          </a:p>
        </p:txBody>
      </p:sp>
    </p:spTree>
    <p:extLst>
      <p:ext uri="{BB962C8B-B14F-4D97-AF65-F5344CB8AC3E}">
        <p14:creationId xmlns:p14="http://schemas.microsoft.com/office/powerpoint/2010/main" val="272779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6</a:t>
            </a:fld>
            <a:endParaRPr lang="en-GB"/>
          </a:p>
        </p:txBody>
      </p:sp>
    </p:spTree>
    <p:extLst>
      <p:ext uri="{BB962C8B-B14F-4D97-AF65-F5344CB8AC3E}">
        <p14:creationId xmlns:p14="http://schemas.microsoft.com/office/powerpoint/2010/main" val="112842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7</a:t>
            </a:fld>
            <a:endParaRPr lang="en-GB"/>
          </a:p>
        </p:txBody>
      </p:sp>
    </p:spTree>
    <p:extLst>
      <p:ext uri="{BB962C8B-B14F-4D97-AF65-F5344CB8AC3E}">
        <p14:creationId xmlns:p14="http://schemas.microsoft.com/office/powerpoint/2010/main" val="119306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8</a:t>
            </a:fld>
            <a:endParaRPr lang="en-GB"/>
          </a:p>
        </p:txBody>
      </p:sp>
    </p:spTree>
    <p:extLst>
      <p:ext uri="{BB962C8B-B14F-4D97-AF65-F5344CB8AC3E}">
        <p14:creationId xmlns:p14="http://schemas.microsoft.com/office/powerpoint/2010/main" val="309014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8B2FF-F170-4127-BCC3-A4F464476E97}" type="slidenum">
              <a:rPr lang="en-GB" smtClean="0"/>
              <a:t>9</a:t>
            </a:fld>
            <a:endParaRPr lang="en-GB"/>
          </a:p>
        </p:txBody>
      </p:sp>
    </p:spTree>
    <p:extLst>
      <p:ext uri="{BB962C8B-B14F-4D97-AF65-F5344CB8AC3E}">
        <p14:creationId xmlns:p14="http://schemas.microsoft.com/office/powerpoint/2010/main" val="221123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6ACBBE1-9B47-4ED4-86FB-6F2C48E2BAD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ED514E9-513E-4FED-B764-C573BB5E68A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2D6AE4D-809E-49F8-8AE4-59F65760CE68}"/>
              </a:ext>
            </a:extLst>
          </p:cNvPr>
          <p:cNvSpPr>
            <a:spLocks noGrp="1" noChangeArrowheads="1"/>
          </p:cNvSpPr>
          <p:nvPr>
            <p:ph type="sldNum" sz="quarter" idx="12"/>
          </p:nvPr>
        </p:nvSpPr>
        <p:spPr>
          <a:ln/>
        </p:spPr>
        <p:txBody>
          <a:bodyPr/>
          <a:lstStyle>
            <a:lvl1pPr>
              <a:defRPr/>
            </a:lvl1pPr>
          </a:lstStyle>
          <a:p>
            <a:pPr>
              <a:defRPr/>
            </a:pPr>
            <a:fld id="{D5053975-031F-44C9-9ABD-DB599655D7C0}" type="slidenum">
              <a:rPr lang="es-ES" altLang="en-US"/>
              <a:pPr>
                <a:defRPr/>
              </a:pPr>
              <a:t>‹#›</a:t>
            </a:fld>
            <a:endParaRPr lang="es-ES" altLang="en-US"/>
          </a:p>
        </p:txBody>
      </p:sp>
    </p:spTree>
    <p:extLst>
      <p:ext uri="{BB962C8B-B14F-4D97-AF65-F5344CB8AC3E}">
        <p14:creationId xmlns:p14="http://schemas.microsoft.com/office/powerpoint/2010/main" val="367290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686F3F-1E90-49CE-8080-0BE64BA017D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4BF24EA-3F70-4873-9F77-8788F0A5C1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C116567-13A4-444F-AB03-410039E349FD}"/>
              </a:ext>
            </a:extLst>
          </p:cNvPr>
          <p:cNvSpPr>
            <a:spLocks noGrp="1" noChangeArrowheads="1"/>
          </p:cNvSpPr>
          <p:nvPr>
            <p:ph type="sldNum" sz="quarter" idx="12"/>
          </p:nvPr>
        </p:nvSpPr>
        <p:spPr>
          <a:ln/>
        </p:spPr>
        <p:txBody>
          <a:bodyPr/>
          <a:lstStyle>
            <a:lvl1pPr>
              <a:defRPr/>
            </a:lvl1pPr>
          </a:lstStyle>
          <a:p>
            <a:pPr>
              <a:defRPr/>
            </a:pPr>
            <a:fld id="{F6EB4BF1-8FD0-4403-B780-8266235D0E2C}" type="slidenum">
              <a:rPr lang="es-ES" altLang="en-US"/>
              <a:pPr>
                <a:defRPr/>
              </a:pPr>
              <a:t>‹#›</a:t>
            </a:fld>
            <a:endParaRPr lang="es-ES" altLang="en-US"/>
          </a:p>
        </p:txBody>
      </p:sp>
    </p:spTree>
    <p:extLst>
      <p:ext uri="{BB962C8B-B14F-4D97-AF65-F5344CB8AC3E}">
        <p14:creationId xmlns:p14="http://schemas.microsoft.com/office/powerpoint/2010/main" val="6996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AF1344-0AFC-4430-A4D5-D3F23304D03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7674702D-6873-4157-9CA4-E7CE87AC1E5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93B14DC-B5BD-4836-B333-DCC70DC83F49}"/>
              </a:ext>
            </a:extLst>
          </p:cNvPr>
          <p:cNvSpPr>
            <a:spLocks noGrp="1" noChangeArrowheads="1"/>
          </p:cNvSpPr>
          <p:nvPr>
            <p:ph type="sldNum" sz="quarter" idx="12"/>
          </p:nvPr>
        </p:nvSpPr>
        <p:spPr>
          <a:ln/>
        </p:spPr>
        <p:txBody>
          <a:bodyPr/>
          <a:lstStyle>
            <a:lvl1pPr>
              <a:defRPr/>
            </a:lvl1pPr>
          </a:lstStyle>
          <a:p>
            <a:pPr>
              <a:defRPr/>
            </a:pPr>
            <a:fld id="{5E4A0DA7-7052-4DC5-ACDE-8DA1F157B3F5}" type="slidenum">
              <a:rPr lang="es-ES" altLang="en-US"/>
              <a:pPr>
                <a:defRPr/>
              </a:pPr>
              <a:t>‹#›</a:t>
            </a:fld>
            <a:endParaRPr lang="es-ES" altLang="en-US"/>
          </a:p>
        </p:txBody>
      </p:sp>
    </p:spTree>
    <p:extLst>
      <p:ext uri="{BB962C8B-B14F-4D97-AF65-F5344CB8AC3E}">
        <p14:creationId xmlns:p14="http://schemas.microsoft.com/office/powerpoint/2010/main" val="25175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9502812-8420-435D-8F58-0038C3DA93F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D814E2B-22A0-40AE-919C-468066FC988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07AFDD5-C9AD-49D4-B705-E67F82E24B5A}"/>
              </a:ext>
            </a:extLst>
          </p:cNvPr>
          <p:cNvSpPr>
            <a:spLocks noGrp="1" noChangeArrowheads="1"/>
          </p:cNvSpPr>
          <p:nvPr>
            <p:ph type="sldNum" sz="quarter" idx="12"/>
          </p:nvPr>
        </p:nvSpPr>
        <p:spPr>
          <a:ln/>
        </p:spPr>
        <p:txBody>
          <a:bodyPr/>
          <a:lstStyle>
            <a:lvl1pPr>
              <a:defRPr/>
            </a:lvl1pPr>
          </a:lstStyle>
          <a:p>
            <a:pPr>
              <a:defRPr/>
            </a:pPr>
            <a:fld id="{52AE3E8C-3C25-4B92-9260-27ED1154BEA6}" type="slidenum">
              <a:rPr lang="es-ES" altLang="en-US"/>
              <a:pPr>
                <a:defRPr/>
              </a:pPr>
              <a:t>‹#›</a:t>
            </a:fld>
            <a:endParaRPr lang="es-ES" altLang="en-US"/>
          </a:p>
        </p:txBody>
      </p:sp>
    </p:spTree>
    <p:extLst>
      <p:ext uri="{BB962C8B-B14F-4D97-AF65-F5344CB8AC3E}">
        <p14:creationId xmlns:p14="http://schemas.microsoft.com/office/powerpoint/2010/main" val="21553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5A34BA-E0F2-4F87-AC4E-95714FA63F6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E2F9A8B-B678-40ED-97CF-ECA28E1FCD5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C465606-0C6A-4457-AD47-7BF2101D567C}"/>
              </a:ext>
            </a:extLst>
          </p:cNvPr>
          <p:cNvSpPr>
            <a:spLocks noGrp="1" noChangeArrowheads="1"/>
          </p:cNvSpPr>
          <p:nvPr>
            <p:ph type="sldNum" sz="quarter" idx="12"/>
          </p:nvPr>
        </p:nvSpPr>
        <p:spPr>
          <a:ln/>
        </p:spPr>
        <p:txBody>
          <a:bodyPr/>
          <a:lstStyle>
            <a:lvl1pPr>
              <a:defRPr/>
            </a:lvl1pPr>
          </a:lstStyle>
          <a:p>
            <a:pPr>
              <a:defRPr/>
            </a:pPr>
            <a:fld id="{1051A430-F6CB-4D45-8268-D2E5D99CC1F4}" type="slidenum">
              <a:rPr lang="es-ES" altLang="en-US"/>
              <a:pPr>
                <a:defRPr/>
              </a:pPr>
              <a:t>‹#›</a:t>
            </a:fld>
            <a:endParaRPr lang="es-ES" altLang="en-US"/>
          </a:p>
        </p:txBody>
      </p:sp>
    </p:spTree>
    <p:extLst>
      <p:ext uri="{BB962C8B-B14F-4D97-AF65-F5344CB8AC3E}">
        <p14:creationId xmlns:p14="http://schemas.microsoft.com/office/powerpoint/2010/main" val="299901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65EEFE5-9B46-48E5-8BEA-4B5FD891F4D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A729186E-BC55-4B42-9DC0-2E1B6450F0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D601C45D-2C8E-4F48-94A3-A186DDD06CC7}"/>
              </a:ext>
            </a:extLst>
          </p:cNvPr>
          <p:cNvSpPr>
            <a:spLocks noGrp="1" noChangeArrowheads="1"/>
          </p:cNvSpPr>
          <p:nvPr>
            <p:ph type="sldNum" sz="quarter" idx="12"/>
          </p:nvPr>
        </p:nvSpPr>
        <p:spPr>
          <a:ln/>
        </p:spPr>
        <p:txBody>
          <a:bodyPr/>
          <a:lstStyle>
            <a:lvl1pPr>
              <a:defRPr/>
            </a:lvl1pPr>
          </a:lstStyle>
          <a:p>
            <a:pPr>
              <a:defRPr/>
            </a:pPr>
            <a:fld id="{D32BAC5F-A3F5-4ABF-A4DC-34BAB4AEF52A}" type="slidenum">
              <a:rPr lang="es-ES" altLang="en-US"/>
              <a:pPr>
                <a:defRPr/>
              </a:pPr>
              <a:t>‹#›</a:t>
            </a:fld>
            <a:endParaRPr lang="es-ES" altLang="en-US"/>
          </a:p>
        </p:txBody>
      </p:sp>
    </p:spTree>
    <p:extLst>
      <p:ext uri="{BB962C8B-B14F-4D97-AF65-F5344CB8AC3E}">
        <p14:creationId xmlns:p14="http://schemas.microsoft.com/office/powerpoint/2010/main" val="286882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A4807EB-C616-4741-94B0-990B40B4FD0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60B60268-D5CB-48AB-B1E8-F2DFD1021E5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2796013F-6C5A-4FAF-AE02-A3B695E56116}"/>
              </a:ext>
            </a:extLst>
          </p:cNvPr>
          <p:cNvSpPr>
            <a:spLocks noGrp="1" noChangeArrowheads="1"/>
          </p:cNvSpPr>
          <p:nvPr>
            <p:ph type="sldNum" sz="quarter" idx="12"/>
          </p:nvPr>
        </p:nvSpPr>
        <p:spPr>
          <a:ln/>
        </p:spPr>
        <p:txBody>
          <a:bodyPr/>
          <a:lstStyle>
            <a:lvl1pPr>
              <a:defRPr/>
            </a:lvl1pPr>
          </a:lstStyle>
          <a:p>
            <a:pPr>
              <a:defRPr/>
            </a:pPr>
            <a:fld id="{132B1D5E-F6FA-4E28-BCD1-64CA0DDE49EC}" type="slidenum">
              <a:rPr lang="es-ES" altLang="en-US"/>
              <a:pPr>
                <a:defRPr/>
              </a:pPr>
              <a:t>‹#›</a:t>
            </a:fld>
            <a:endParaRPr lang="es-ES" altLang="en-US"/>
          </a:p>
        </p:txBody>
      </p:sp>
    </p:spTree>
    <p:extLst>
      <p:ext uri="{BB962C8B-B14F-4D97-AF65-F5344CB8AC3E}">
        <p14:creationId xmlns:p14="http://schemas.microsoft.com/office/powerpoint/2010/main" val="37834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FD62A1B-A314-4BA1-AEED-BFA6923280D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3385AC36-AEFF-4156-B3DD-F39766B43BE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23577E0-1A8B-4B2A-9D35-C1F84B2FCD4D}"/>
              </a:ext>
            </a:extLst>
          </p:cNvPr>
          <p:cNvSpPr>
            <a:spLocks noGrp="1" noChangeArrowheads="1"/>
          </p:cNvSpPr>
          <p:nvPr>
            <p:ph type="sldNum" sz="quarter" idx="12"/>
          </p:nvPr>
        </p:nvSpPr>
        <p:spPr>
          <a:ln/>
        </p:spPr>
        <p:txBody>
          <a:bodyPr/>
          <a:lstStyle>
            <a:lvl1pPr>
              <a:defRPr/>
            </a:lvl1pPr>
          </a:lstStyle>
          <a:p>
            <a:pPr>
              <a:defRPr/>
            </a:pPr>
            <a:fld id="{89CC1C76-8659-4E3B-88AF-1EFA6BDB9BA8}" type="slidenum">
              <a:rPr lang="es-ES" altLang="en-US"/>
              <a:pPr>
                <a:defRPr/>
              </a:pPr>
              <a:t>‹#›</a:t>
            </a:fld>
            <a:endParaRPr lang="es-ES" altLang="en-US"/>
          </a:p>
        </p:txBody>
      </p:sp>
    </p:spTree>
    <p:extLst>
      <p:ext uri="{BB962C8B-B14F-4D97-AF65-F5344CB8AC3E}">
        <p14:creationId xmlns:p14="http://schemas.microsoft.com/office/powerpoint/2010/main" val="89770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A66124-93F4-4575-B2AF-5A8302E3CFA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9B62DC69-86C8-4453-AD10-086ABE81427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E14CACBB-C3A6-44DC-87ED-B68054365DE5}"/>
              </a:ext>
            </a:extLst>
          </p:cNvPr>
          <p:cNvSpPr>
            <a:spLocks noGrp="1" noChangeArrowheads="1"/>
          </p:cNvSpPr>
          <p:nvPr>
            <p:ph type="sldNum" sz="quarter" idx="12"/>
          </p:nvPr>
        </p:nvSpPr>
        <p:spPr>
          <a:ln/>
        </p:spPr>
        <p:txBody>
          <a:bodyPr/>
          <a:lstStyle>
            <a:lvl1pPr>
              <a:defRPr/>
            </a:lvl1pPr>
          </a:lstStyle>
          <a:p>
            <a:pPr>
              <a:defRPr/>
            </a:pPr>
            <a:fld id="{D8E63C63-5C17-4451-827A-D9E20E916834}" type="slidenum">
              <a:rPr lang="es-ES" altLang="en-US"/>
              <a:pPr>
                <a:defRPr/>
              </a:pPr>
              <a:t>‹#›</a:t>
            </a:fld>
            <a:endParaRPr lang="es-ES" altLang="en-US"/>
          </a:p>
        </p:txBody>
      </p:sp>
    </p:spTree>
    <p:extLst>
      <p:ext uri="{BB962C8B-B14F-4D97-AF65-F5344CB8AC3E}">
        <p14:creationId xmlns:p14="http://schemas.microsoft.com/office/powerpoint/2010/main" val="137097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887F86-4800-4C30-896F-3C7882AA9AF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2C47FC1B-80DE-4DD9-B8E3-D085DAB0B52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CBA2EF0F-FB08-4878-828D-6CB7DAABCAA4}"/>
              </a:ext>
            </a:extLst>
          </p:cNvPr>
          <p:cNvSpPr>
            <a:spLocks noGrp="1" noChangeArrowheads="1"/>
          </p:cNvSpPr>
          <p:nvPr>
            <p:ph type="sldNum" sz="quarter" idx="12"/>
          </p:nvPr>
        </p:nvSpPr>
        <p:spPr>
          <a:ln/>
        </p:spPr>
        <p:txBody>
          <a:bodyPr/>
          <a:lstStyle>
            <a:lvl1pPr>
              <a:defRPr/>
            </a:lvl1pPr>
          </a:lstStyle>
          <a:p>
            <a:pPr>
              <a:defRPr/>
            </a:pPr>
            <a:fld id="{EB0599EB-6ACD-4BBF-9F5A-BA53BEEDFD25}" type="slidenum">
              <a:rPr lang="es-ES" altLang="en-US"/>
              <a:pPr>
                <a:defRPr/>
              </a:pPr>
              <a:t>‹#›</a:t>
            </a:fld>
            <a:endParaRPr lang="es-ES" altLang="en-US"/>
          </a:p>
        </p:txBody>
      </p:sp>
    </p:spTree>
    <p:extLst>
      <p:ext uri="{BB962C8B-B14F-4D97-AF65-F5344CB8AC3E}">
        <p14:creationId xmlns:p14="http://schemas.microsoft.com/office/powerpoint/2010/main" val="4082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DF76AA-12FA-43B2-9541-38B6B2B439D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36C3C30-5551-43DF-8784-EFAEF479081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0090B24C-EB66-463D-B036-651BB5AFA049}"/>
              </a:ext>
            </a:extLst>
          </p:cNvPr>
          <p:cNvSpPr>
            <a:spLocks noGrp="1" noChangeArrowheads="1"/>
          </p:cNvSpPr>
          <p:nvPr>
            <p:ph type="sldNum" sz="quarter" idx="12"/>
          </p:nvPr>
        </p:nvSpPr>
        <p:spPr>
          <a:ln/>
        </p:spPr>
        <p:txBody>
          <a:bodyPr/>
          <a:lstStyle>
            <a:lvl1pPr>
              <a:defRPr/>
            </a:lvl1pPr>
          </a:lstStyle>
          <a:p>
            <a:pPr>
              <a:defRPr/>
            </a:pPr>
            <a:fld id="{2FD6910C-EAC0-49E0-98AC-832660596EF2}" type="slidenum">
              <a:rPr lang="es-ES" altLang="en-US"/>
              <a:pPr>
                <a:defRPr/>
              </a:pPr>
              <a:t>‹#›</a:t>
            </a:fld>
            <a:endParaRPr lang="es-ES" altLang="en-US"/>
          </a:p>
        </p:txBody>
      </p:sp>
    </p:spTree>
    <p:extLst>
      <p:ext uri="{BB962C8B-B14F-4D97-AF65-F5344CB8AC3E}">
        <p14:creationId xmlns:p14="http://schemas.microsoft.com/office/powerpoint/2010/main" val="422177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8542B0-C099-4968-8EF8-B9D96EEE4F4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776C731B-1235-467B-9A45-FD7E0E196B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23B74D1C-C3E8-4E85-A142-E965DC39C9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5D3AB0C4-95B2-49A5-A449-DB8923AD78C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B794A0AD-A750-4958-8291-E4AB50E89B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5B00F90-2953-4401-9A73-1A3D361B6002}"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media/68357ffcc054883884bff549/2025_KS1_English_reading_Paper1_reading_prompt_and_answer_booklet.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assets.publishing.service.gov.uk/media/68efa368f159f887526bbebc/2025_phonics_screening_check_pupils_materials.pdf" TargetMode="External"/><Relationship Id="rId4" Type="http://schemas.openxmlformats.org/officeDocument/2006/relationships/hyperlink" Target="https://assets.publishing.service.gov.uk/media/683580683dd61280f46c03a1/2025_KS1_English_reading_Paper2_reading_bookle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ordsforlife.org.u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oxfordowl.co.uk/home/reading" TargetMode="External"/><Relationship Id="rId5" Type="http://schemas.openxmlformats.org/officeDocument/2006/relationships/hyperlink" Target="https://www.bbc.co.uk/cbeebies/shows/bedtime-stories" TargetMode="External"/><Relationship Id="rId4" Type="http://schemas.openxmlformats.org/officeDocument/2006/relationships/hyperlink" Target="https://www.booktrust.org.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a:extLst>
              <a:ext uri="{FF2B5EF4-FFF2-40B4-BE49-F238E27FC236}">
                <a16:creationId xmlns:a16="http://schemas.microsoft.com/office/drawing/2014/main" id="{DB489FB2-1BE9-4D55-9507-00064D267B7E}"/>
              </a:ext>
            </a:extLst>
          </p:cNvPr>
          <p:cNvSpPr>
            <a:spLocks noGrp="1" noChangeArrowheads="1"/>
          </p:cNvSpPr>
          <p:nvPr>
            <p:ph type="ctrTitle"/>
          </p:nvPr>
        </p:nvSpPr>
        <p:spPr>
          <a:xfrm>
            <a:off x="611188" y="692150"/>
            <a:ext cx="7772400" cy="1470025"/>
          </a:xfrm>
        </p:spPr>
        <p:txBody>
          <a:bodyPr/>
          <a:lstStyle/>
          <a:p>
            <a:pPr eaLnBrk="1" hangingPunct="1"/>
            <a:r>
              <a:rPr lang="es-UY" altLang="en-US" b="1" u="sng" dirty="0">
                <a:solidFill>
                  <a:schemeClr val="tx1"/>
                </a:solidFill>
                <a:latin typeface="Comic Sans MS" panose="030F0702030302020204" pitchFamily="66" charset="0"/>
              </a:rPr>
              <a:t>Reading at </a:t>
            </a:r>
            <a:br>
              <a:rPr lang="es-UY" altLang="en-US" b="1" u="sng" dirty="0">
                <a:solidFill>
                  <a:schemeClr val="tx1"/>
                </a:solidFill>
                <a:latin typeface="Comic Sans MS" panose="030F0702030302020204" pitchFamily="66" charset="0"/>
              </a:rPr>
            </a:br>
            <a:r>
              <a:rPr lang="es-UY" altLang="en-US" b="1" u="sng" dirty="0">
                <a:solidFill>
                  <a:schemeClr val="tx1"/>
                </a:solidFill>
                <a:latin typeface="Comic Sans MS" panose="030F0702030302020204" pitchFamily="66" charset="0"/>
              </a:rPr>
              <a:t>Somers Heath – KS1</a:t>
            </a:r>
            <a:br>
              <a:rPr lang="es-UY" altLang="en-US" b="1" u="sng" dirty="0">
                <a:solidFill>
                  <a:schemeClr val="tx1"/>
                </a:solidFill>
              </a:rPr>
            </a:br>
            <a:endParaRPr lang="es-ES" altLang="en-US" b="1" u="sng" dirty="0">
              <a:solidFill>
                <a:schemeClr val="tx1"/>
              </a:solidFill>
            </a:endParaRPr>
          </a:p>
        </p:txBody>
      </p:sp>
      <p:pic>
        <p:nvPicPr>
          <p:cNvPr id="2076" name="Picture 28" descr="Image result for quotes about reading dr seuss">
            <a:extLst>
              <a:ext uri="{FF2B5EF4-FFF2-40B4-BE49-F238E27FC236}">
                <a16:creationId xmlns:a16="http://schemas.microsoft.com/office/drawing/2014/main" id="{70E1D362-BEFA-4315-A569-806DF174C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133600"/>
            <a:ext cx="5521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wipe(down)">
                                      <p:cBhvr>
                                        <p:cTn id="7" dur="500"/>
                                        <p:tgtEl>
                                          <p:spTgt spid="2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76"/>
                                        </p:tgtEl>
                                        <p:attrNameLst>
                                          <p:attrName>style.visibility</p:attrName>
                                        </p:attrNameLst>
                                      </p:cBhvr>
                                      <p:to>
                                        <p:strVal val="visible"/>
                                      </p:to>
                                    </p:set>
                                    <p:animEffect transition="in" filter="wipe(down)">
                                      <p:cBhvr>
                                        <p:cTn id="12"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39552" y="452492"/>
            <a:ext cx="1492741" cy="1546438"/>
          </a:xfrm>
          <a:prstGeom prst="rect">
            <a:avLst/>
          </a:prstGeom>
        </p:spPr>
      </p:pic>
      <p:sp>
        <p:nvSpPr>
          <p:cNvPr id="5" name="TextBox 4"/>
          <p:cNvSpPr txBox="1"/>
          <p:nvPr/>
        </p:nvSpPr>
        <p:spPr>
          <a:xfrm>
            <a:off x="2013970" y="674268"/>
            <a:ext cx="5297635" cy="646331"/>
          </a:xfrm>
          <a:prstGeom prst="rect">
            <a:avLst/>
          </a:prstGeom>
          <a:noFill/>
        </p:spPr>
        <p:txBody>
          <a:bodyPr wrap="square" rtlCol="0">
            <a:spAutoFit/>
          </a:bodyPr>
          <a:lstStyle/>
          <a:p>
            <a:pPr algn="ctr"/>
            <a:r>
              <a:rPr lang="en-GB" dirty="0">
                <a:latin typeface="Arial Rounded MT Bold" panose="020F0704030504030204" pitchFamily="34" charset="0"/>
              </a:rPr>
              <a:t>Predict, ask questions, I wonder … , </a:t>
            </a:r>
          </a:p>
          <a:p>
            <a:pPr algn="ctr"/>
            <a:r>
              <a:rPr lang="en-GB" dirty="0">
                <a:latin typeface="Arial Rounded MT Bold" panose="020F0704030504030204" pitchFamily="34" charset="0"/>
              </a:rPr>
              <a:t>read on to find out more.</a:t>
            </a:r>
          </a:p>
        </p:txBody>
      </p:sp>
      <p:pic>
        <p:nvPicPr>
          <p:cNvPr id="8" name="Picture 7"/>
          <p:cNvPicPr>
            <a:picLocks noChangeAspect="1"/>
          </p:cNvPicPr>
          <p:nvPr/>
        </p:nvPicPr>
        <p:blipFill rotWithShape="1">
          <a:blip r:embed="rId5"/>
          <a:srcRect r="25000" b="36726"/>
          <a:stretch/>
        </p:blipFill>
        <p:spPr>
          <a:xfrm>
            <a:off x="2032293" y="1628800"/>
            <a:ext cx="6004196" cy="3240360"/>
          </a:xfrm>
          <a:prstGeom prst="rect">
            <a:avLst/>
          </a:prstGeom>
        </p:spPr>
      </p:pic>
      <p:sp>
        <p:nvSpPr>
          <p:cNvPr id="2" name="TextBox 1">
            <a:extLst>
              <a:ext uri="{FF2B5EF4-FFF2-40B4-BE49-F238E27FC236}">
                <a16:creationId xmlns:a16="http://schemas.microsoft.com/office/drawing/2014/main" id="{A8D99F50-AC66-05C2-7DFC-F6B637B4FA42}"/>
              </a:ext>
            </a:extLst>
          </p:cNvPr>
          <p:cNvSpPr txBox="1"/>
          <p:nvPr/>
        </p:nvSpPr>
        <p:spPr>
          <a:xfrm>
            <a:off x="306468" y="4849898"/>
            <a:ext cx="5544616" cy="923330"/>
          </a:xfrm>
          <a:prstGeom prst="rect">
            <a:avLst/>
          </a:prstGeom>
          <a:solidFill>
            <a:schemeClr val="accent1">
              <a:lumMod val="90000"/>
            </a:schemeClr>
          </a:solidFill>
        </p:spPr>
        <p:txBody>
          <a:bodyPr wrap="square">
            <a:spAutoFit/>
          </a:bodyPr>
          <a:lstStyle/>
          <a:p>
            <a:r>
              <a:rPr lang="en-GB" dirty="0"/>
              <a:t>Making predictions helps children to make sense of what they have already read and improve overall understanding of a text.</a:t>
            </a:r>
          </a:p>
        </p:txBody>
      </p:sp>
    </p:spTree>
    <p:extLst>
      <p:ext uri="{BB962C8B-B14F-4D97-AF65-F5344CB8AC3E}">
        <p14:creationId xmlns:p14="http://schemas.microsoft.com/office/powerpoint/2010/main" val="146214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9552" y="280287"/>
            <a:ext cx="2165883" cy="1020704"/>
          </a:xfrm>
          <a:prstGeom prst="rect">
            <a:avLst/>
          </a:prstGeom>
        </p:spPr>
      </p:pic>
      <p:sp>
        <p:nvSpPr>
          <p:cNvPr id="5" name="TextBox 4"/>
          <p:cNvSpPr txBox="1"/>
          <p:nvPr/>
        </p:nvSpPr>
        <p:spPr>
          <a:xfrm>
            <a:off x="4355976" y="559807"/>
            <a:ext cx="1901531" cy="461665"/>
          </a:xfrm>
          <a:prstGeom prst="rect">
            <a:avLst/>
          </a:prstGeom>
          <a:noFill/>
        </p:spPr>
        <p:txBody>
          <a:bodyPr wrap="square" rtlCol="0">
            <a:spAutoFit/>
          </a:bodyPr>
          <a:lstStyle/>
          <a:p>
            <a:pPr algn="ctr"/>
            <a:r>
              <a:rPr lang="en-GB" sz="2400" dirty="0">
                <a:latin typeface="Arial Rounded MT Bold" panose="020F0704030504030204" pitchFamily="34" charset="0"/>
              </a:rPr>
              <a:t>Visualise</a:t>
            </a:r>
          </a:p>
        </p:txBody>
      </p:sp>
      <p:sp>
        <p:nvSpPr>
          <p:cNvPr id="6" name="Rectangle 1"/>
          <p:cNvSpPr>
            <a:spLocks noChangeArrowheads="1"/>
          </p:cNvSpPr>
          <p:nvPr/>
        </p:nvSpPr>
        <p:spPr bwMode="auto">
          <a:xfrm>
            <a:off x="323214" y="1414765"/>
            <a:ext cx="849846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dirty="0">
                <a:latin typeface="Comic Sans MS"/>
                <a:cs typeface="Arial"/>
              </a:rPr>
              <a:t>After you have read a part of the text with your child, share what you were thinking or what you imagined whilst you were reading.  </a:t>
            </a:r>
            <a:endParaRPr lang="en-US"/>
          </a:p>
          <a:p>
            <a:pPr defTabSz="685800"/>
            <a:endParaRPr lang="en-US" altLang="en-US" dirty="0">
              <a:latin typeface="Comic Sans MS"/>
              <a:cs typeface="Arial"/>
            </a:endParaRPr>
          </a:p>
          <a:p>
            <a:pPr defTabSz="685800"/>
            <a:r>
              <a:rPr lang="en-US" altLang="en-US" dirty="0">
                <a:latin typeface="Comic Sans MS"/>
                <a:cs typeface="Arial"/>
              </a:rPr>
              <a:t>Ask them what they were thinking.  </a:t>
            </a:r>
            <a:endParaRPr lang="en-US" dirty="0">
              <a:latin typeface="Comic Sans MS"/>
              <a:cs typeface="Arial"/>
            </a:endParaRPr>
          </a:p>
          <a:p>
            <a:pPr defTabSz="685800"/>
            <a:endParaRPr lang="en-US" altLang="en-US" dirty="0">
              <a:latin typeface="Comic Sans MS"/>
              <a:cs typeface="Arial"/>
            </a:endParaRPr>
          </a:p>
          <a:p>
            <a:pPr defTabSz="685800"/>
            <a:r>
              <a:rPr lang="en-US" altLang="en-US" dirty="0">
                <a:latin typeface="Comic Sans MS"/>
                <a:cs typeface="Arial"/>
              </a:rPr>
              <a:t>For example, what do you see when you read this quote from Roald Dahl’s </a:t>
            </a:r>
            <a:r>
              <a:rPr lang="en-US" altLang="en-US" i="1" dirty="0">
                <a:latin typeface="Comic Sans MS"/>
                <a:cs typeface="Arial"/>
              </a:rPr>
              <a:t>Charlie and the Chocolate Factory</a:t>
            </a:r>
            <a:r>
              <a:rPr lang="en-US" altLang="en-US" dirty="0">
                <a:latin typeface="Comic Sans MS"/>
                <a:cs typeface="Arial"/>
              </a:rPr>
              <a:t>:</a:t>
            </a:r>
            <a:endParaRPr lang="en-US">
              <a:latin typeface="Comic Sans MS"/>
              <a:cs typeface="Arial"/>
            </a:endParaRPr>
          </a:p>
          <a:p>
            <a:pPr defTabSz="685800"/>
            <a:endParaRPr lang="en-US" altLang="en-US" sz="1050" dirty="0">
              <a:latin typeface="Arial Rounded MT Bold" panose="020F0704030504030204" pitchFamily="34" charset="0"/>
            </a:endParaRPr>
          </a:p>
        </p:txBody>
      </p:sp>
      <p:sp>
        <p:nvSpPr>
          <p:cNvPr id="8" name="Rectangle 2"/>
          <p:cNvSpPr>
            <a:spLocks noChangeArrowheads="1"/>
          </p:cNvSpPr>
          <p:nvPr/>
        </p:nvSpPr>
        <p:spPr bwMode="auto">
          <a:xfrm>
            <a:off x="231511" y="3582300"/>
            <a:ext cx="84249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en-GB" sz="2000" dirty="0">
                <a:latin typeface="Comic Sans MS" panose="030F0702030302020204" pitchFamily="66" charset="0"/>
              </a:rPr>
              <a:t>“In the town itself, actually within sight of the house in which Charlie lived, there was an ENORMOUS CHOCOLATE FACTORY! Just imagine that! And it wasn't simply an ordinary enormous chocolate factory, either. It was the largest and most famous in the whole world!”</a:t>
            </a:r>
            <a:br>
              <a:rPr lang="en-GB" sz="1600" dirty="0">
                <a:latin typeface="Comic Sans MS" panose="030F0702030302020204" pitchFamily="66" charset="0"/>
              </a:rPr>
            </a:br>
            <a:endParaRPr lang="en-US" sz="1600" i="1" dirty="0">
              <a:latin typeface="Comic Sans MS" panose="030F0702030302020204" pitchFamily="66" charset="0"/>
            </a:endParaRPr>
          </a:p>
          <a:p>
            <a:endParaRPr lang="en-US" sz="1600" dirty="0">
              <a:latin typeface="Comic Sans MS" panose="030F0702030302020204" pitchFamily="66" charset="0"/>
            </a:endParaRPr>
          </a:p>
          <a:p>
            <a:pPr defTabSz="685800"/>
            <a:endParaRPr lang="en-US" altLang="en-US" sz="1350" dirty="0"/>
          </a:p>
        </p:txBody>
      </p:sp>
      <p:sp>
        <p:nvSpPr>
          <p:cNvPr id="3" name="TextBox 2">
            <a:extLst>
              <a:ext uri="{FF2B5EF4-FFF2-40B4-BE49-F238E27FC236}">
                <a16:creationId xmlns:a16="http://schemas.microsoft.com/office/drawing/2014/main" id="{37ECF0A2-350B-B09F-21B9-172CA3E1C1FB}"/>
              </a:ext>
            </a:extLst>
          </p:cNvPr>
          <p:cNvSpPr txBox="1"/>
          <p:nvPr/>
        </p:nvSpPr>
        <p:spPr>
          <a:xfrm>
            <a:off x="1685507" y="5157192"/>
            <a:ext cx="4572000" cy="923330"/>
          </a:xfrm>
          <a:prstGeom prst="rect">
            <a:avLst/>
          </a:prstGeom>
          <a:solidFill>
            <a:schemeClr val="accent1">
              <a:lumMod val="75000"/>
            </a:schemeClr>
          </a:solidFill>
        </p:spPr>
        <p:txBody>
          <a:bodyPr wrap="square">
            <a:spAutoFit/>
          </a:bodyPr>
          <a:lstStyle/>
          <a:p>
            <a:pPr algn="ctr"/>
            <a:r>
              <a:rPr lang="en-GB" dirty="0"/>
              <a:t>Support your child to immerse themselves in the story and imagine they are there themselves.</a:t>
            </a:r>
          </a:p>
        </p:txBody>
      </p:sp>
    </p:spTree>
    <p:extLst>
      <p:ext uri="{BB962C8B-B14F-4D97-AF65-F5344CB8AC3E}">
        <p14:creationId xmlns:p14="http://schemas.microsoft.com/office/powerpoint/2010/main" val="63097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0185" y="479591"/>
            <a:ext cx="2291138" cy="1231868"/>
          </a:xfrm>
          <a:prstGeom prst="rect">
            <a:avLst/>
          </a:prstGeom>
        </p:spPr>
      </p:pic>
      <p:sp>
        <p:nvSpPr>
          <p:cNvPr id="5" name="TextBox 4"/>
          <p:cNvSpPr txBox="1"/>
          <p:nvPr/>
        </p:nvSpPr>
        <p:spPr>
          <a:xfrm>
            <a:off x="2927556" y="705914"/>
            <a:ext cx="5449128" cy="646331"/>
          </a:xfrm>
          <a:prstGeom prst="rect">
            <a:avLst/>
          </a:prstGeom>
          <a:noFill/>
        </p:spPr>
        <p:txBody>
          <a:bodyPr wrap="square" rtlCol="0">
            <a:spAutoFit/>
          </a:bodyPr>
          <a:lstStyle/>
          <a:p>
            <a:pPr algn="ctr"/>
            <a:r>
              <a:rPr lang="en-GB" u="sng" dirty="0">
                <a:latin typeface="Arial Rounded MT Bold" panose="020F0704030504030204" pitchFamily="34" charset="0"/>
              </a:rPr>
              <a:t>Retrieval</a:t>
            </a:r>
          </a:p>
          <a:p>
            <a:pPr algn="ctr"/>
            <a:r>
              <a:rPr lang="en-GB" dirty="0">
                <a:latin typeface="Arial Rounded MT Bold" panose="020F0704030504030204" pitchFamily="34" charset="0"/>
              </a:rPr>
              <a:t>Put together to build gist </a:t>
            </a:r>
          </a:p>
        </p:txBody>
      </p:sp>
      <p:pic>
        <p:nvPicPr>
          <p:cNvPr id="7" name="Picture 6"/>
          <p:cNvPicPr>
            <a:picLocks noChangeAspect="1"/>
          </p:cNvPicPr>
          <p:nvPr/>
        </p:nvPicPr>
        <p:blipFill>
          <a:blip r:embed="rId4"/>
          <a:stretch>
            <a:fillRect/>
          </a:stretch>
        </p:blipFill>
        <p:spPr>
          <a:xfrm>
            <a:off x="323528" y="1711460"/>
            <a:ext cx="8593644" cy="1559736"/>
          </a:xfrm>
          <a:prstGeom prst="rect">
            <a:avLst/>
          </a:prstGeom>
        </p:spPr>
      </p:pic>
      <p:pic>
        <p:nvPicPr>
          <p:cNvPr id="8" name="Picture 7"/>
          <p:cNvPicPr>
            <a:picLocks noChangeAspect="1"/>
          </p:cNvPicPr>
          <p:nvPr/>
        </p:nvPicPr>
        <p:blipFill>
          <a:blip r:embed="rId5"/>
          <a:stretch>
            <a:fillRect/>
          </a:stretch>
        </p:blipFill>
        <p:spPr>
          <a:xfrm>
            <a:off x="2483768" y="3279513"/>
            <a:ext cx="6215551" cy="1517639"/>
          </a:xfrm>
          <a:prstGeom prst="rect">
            <a:avLst/>
          </a:prstGeom>
        </p:spPr>
      </p:pic>
      <p:pic>
        <p:nvPicPr>
          <p:cNvPr id="9" name="Picture 8"/>
          <p:cNvPicPr>
            <a:picLocks noChangeAspect="1"/>
          </p:cNvPicPr>
          <p:nvPr/>
        </p:nvPicPr>
        <p:blipFill>
          <a:blip r:embed="rId6"/>
          <a:stretch>
            <a:fillRect/>
          </a:stretch>
        </p:blipFill>
        <p:spPr>
          <a:xfrm>
            <a:off x="537673" y="3273968"/>
            <a:ext cx="2017671" cy="1379168"/>
          </a:xfrm>
          <a:prstGeom prst="rect">
            <a:avLst/>
          </a:prstGeom>
        </p:spPr>
      </p:pic>
    </p:spTree>
    <p:extLst>
      <p:ext uri="{BB962C8B-B14F-4D97-AF65-F5344CB8AC3E}">
        <p14:creationId xmlns:p14="http://schemas.microsoft.com/office/powerpoint/2010/main" val="26212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7847" y="688563"/>
            <a:ext cx="1837223" cy="889480"/>
          </a:xfrm>
          <a:prstGeom prst="rect">
            <a:avLst/>
          </a:prstGeom>
        </p:spPr>
      </p:pic>
      <p:sp>
        <p:nvSpPr>
          <p:cNvPr id="5" name="TextBox 4"/>
          <p:cNvSpPr txBox="1"/>
          <p:nvPr/>
        </p:nvSpPr>
        <p:spPr>
          <a:xfrm>
            <a:off x="179512" y="1936139"/>
            <a:ext cx="4549448" cy="1061829"/>
          </a:xfrm>
          <a:prstGeom prst="rect">
            <a:avLst/>
          </a:prstGeom>
          <a:noFill/>
        </p:spPr>
        <p:txBody>
          <a:bodyPr wrap="square" rtlCol="0">
            <a:spAutoFit/>
          </a:bodyPr>
          <a:lstStyle/>
          <a:p>
            <a:pPr algn="ctr"/>
            <a:r>
              <a:rPr lang="en-GB" sz="2100" dirty="0">
                <a:latin typeface="Arial Rounded MT Bold" panose="020F0704030504030204" pitchFamily="34" charset="0"/>
              </a:rPr>
              <a:t>Scan for information.</a:t>
            </a:r>
          </a:p>
          <a:p>
            <a:pPr algn="ctr"/>
            <a:r>
              <a:rPr lang="en-GB" sz="2100" dirty="0">
                <a:latin typeface="Arial Rounded MT Bold" panose="020F0704030504030204" pitchFamily="34" charset="0"/>
              </a:rPr>
              <a:t>Who, what, where? </a:t>
            </a:r>
          </a:p>
          <a:p>
            <a:pPr algn="ctr"/>
            <a:r>
              <a:rPr lang="en-GB" sz="2100" dirty="0">
                <a:latin typeface="Arial Rounded MT Bold" panose="020F0704030504030204" pitchFamily="34" charset="0"/>
              </a:rPr>
              <a:t>It’s literally right there.</a:t>
            </a:r>
          </a:p>
        </p:txBody>
      </p:sp>
      <p:pic>
        <p:nvPicPr>
          <p:cNvPr id="7" name="Picture 6"/>
          <p:cNvPicPr>
            <a:picLocks noChangeAspect="1"/>
          </p:cNvPicPr>
          <p:nvPr/>
        </p:nvPicPr>
        <p:blipFill rotWithShape="1">
          <a:blip r:embed="rId4"/>
          <a:srcRect l="626" r="59087"/>
          <a:stretch/>
        </p:blipFill>
        <p:spPr>
          <a:xfrm>
            <a:off x="5148064" y="433137"/>
            <a:ext cx="3384376" cy="2529407"/>
          </a:xfrm>
          <a:prstGeom prst="rect">
            <a:avLst/>
          </a:prstGeom>
        </p:spPr>
      </p:pic>
      <p:pic>
        <p:nvPicPr>
          <p:cNvPr id="8" name="Picture 7"/>
          <p:cNvPicPr>
            <a:picLocks noChangeAspect="1"/>
          </p:cNvPicPr>
          <p:nvPr/>
        </p:nvPicPr>
        <p:blipFill rotWithShape="1">
          <a:blip r:embed="rId4"/>
          <a:srcRect l="40374"/>
          <a:stretch/>
        </p:blipFill>
        <p:spPr>
          <a:xfrm>
            <a:off x="935847" y="3024248"/>
            <a:ext cx="5284448" cy="2668511"/>
          </a:xfrm>
          <a:prstGeom prst="rect">
            <a:avLst/>
          </a:prstGeom>
        </p:spPr>
      </p:pic>
      <p:sp>
        <p:nvSpPr>
          <p:cNvPr id="9" name="Rounded Rectangle 8"/>
          <p:cNvSpPr/>
          <p:nvPr/>
        </p:nvSpPr>
        <p:spPr>
          <a:xfrm>
            <a:off x="302559" y="3761815"/>
            <a:ext cx="625288" cy="18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254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568" y="692696"/>
            <a:ext cx="2787062" cy="1454669"/>
          </a:xfrm>
          <a:prstGeom prst="rect">
            <a:avLst/>
          </a:prstGeom>
        </p:spPr>
      </p:pic>
      <p:sp>
        <p:nvSpPr>
          <p:cNvPr id="6" name="TextBox 5"/>
          <p:cNvSpPr txBox="1"/>
          <p:nvPr/>
        </p:nvSpPr>
        <p:spPr>
          <a:xfrm>
            <a:off x="4139952" y="980728"/>
            <a:ext cx="3811001" cy="646331"/>
          </a:xfrm>
          <a:prstGeom prst="rect">
            <a:avLst/>
          </a:prstGeom>
          <a:noFill/>
        </p:spPr>
        <p:txBody>
          <a:bodyPr wrap="square" rtlCol="0">
            <a:spAutoFit/>
          </a:bodyPr>
          <a:lstStyle/>
          <a:p>
            <a:pPr algn="ctr"/>
            <a:r>
              <a:rPr lang="en-GB" dirty="0">
                <a:latin typeface="Arial Rounded MT Bold" panose="020F0704030504030204" pitchFamily="34" charset="0"/>
              </a:rPr>
              <a:t>Probing questions.</a:t>
            </a:r>
          </a:p>
          <a:p>
            <a:pPr algn="ctr"/>
            <a:r>
              <a:rPr lang="en-GB" dirty="0">
                <a:latin typeface="Arial Rounded MT Bold" panose="020F0704030504030204" pitchFamily="34" charset="0"/>
              </a:rPr>
              <a:t>Inference.</a:t>
            </a:r>
          </a:p>
        </p:txBody>
      </p:sp>
      <p:pic>
        <p:nvPicPr>
          <p:cNvPr id="8" name="Picture 7"/>
          <p:cNvPicPr>
            <a:picLocks noChangeAspect="1"/>
          </p:cNvPicPr>
          <p:nvPr/>
        </p:nvPicPr>
        <p:blipFill rotWithShape="1">
          <a:blip r:embed="rId4"/>
          <a:srcRect r="39499"/>
          <a:stretch/>
        </p:blipFill>
        <p:spPr>
          <a:xfrm>
            <a:off x="1259632" y="2147365"/>
            <a:ext cx="6012668" cy="3140946"/>
          </a:xfrm>
          <a:prstGeom prst="rect">
            <a:avLst/>
          </a:prstGeom>
        </p:spPr>
      </p:pic>
      <p:sp>
        <p:nvSpPr>
          <p:cNvPr id="3" name="TextBox 2">
            <a:extLst>
              <a:ext uri="{FF2B5EF4-FFF2-40B4-BE49-F238E27FC236}">
                <a16:creationId xmlns:a16="http://schemas.microsoft.com/office/drawing/2014/main" id="{0A7AC770-403A-E61F-7BDC-6FB29F53ACD5}"/>
              </a:ext>
            </a:extLst>
          </p:cNvPr>
          <p:cNvSpPr txBox="1"/>
          <p:nvPr/>
        </p:nvSpPr>
        <p:spPr>
          <a:xfrm>
            <a:off x="107504" y="5241974"/>
            <a:ext cx="6336704" cy="923330"/>
          </a:xfrm>
          <a:prstGeom prst="rect">
            <a:avLst/>
          </a:prstGeom>
          <a:solidFill>
            <a:schemeClr val="accent1">
              <a:lumMod val="90000"/>
            </a:schemeClr>
          </a:solidFill>
        </p:spPr>
        <p:txBody>
          <a:bodyPr wrap="square">
            <a:spAutoFit/>
          </a:bodyPr>
          <a:lstStyle/>
          <a:p>
            <a:r>
              <a:rPr lang="en-GB" dirty="0"/>
              <a:t>Teach children how to infer – the answers to inference questions aren’t always black and white – children need to be taught to look for clues to find answers.</a:t>
            </a:r>
          </a:p>
        </p:txBody>
      </p:sp>
    </p:spTree>
    <p:extLst>
      <p:ext uri="{BB962C8B-B14F-4D97-AF65-F5344CB8AC3E}">
        <p14:creationId xmlns:p14="http://schemas.microsoft.com/office/powerpoint/2010/main" val="372563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A224-E28D-E5FB-047B-CDC2FED17C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FE1585F-F8EF-D35F-E1B0-F7EB208FC88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567520" y="890740"/>
            <a:ext cx="1951522" cy="1254550"/>
          </a:xfrm>
          <a:prstGeom prst="rect">
            <a:avLst/>
          </a:prstGeom>
        </p:spPr>
      </p:pic>
      <p:pic>
        <p:nvPicPr>
          <p:cNvPr id="3" name="Picture 2">
            <a:extLst>
              <a:ext uri="{FF2B5EF4-FFF2-40B4-BE49-F238E27FC236}">
                <a16:creationId xmlns:a16="http://schemas.microsoft.com/office/drawing/2014/main" id="{29231EFF-1C02-29DE-56CF-880E2D99CF0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5088750" y="1087166"/>
            <a:ext cx="1234355" cy="1278758"/>
          </a:xfrm>
          <a:prstGeom prst="rect">
            <a:avLst/>
          </a:prstGeom>
        </p:spPr>
      </p:pic>
      <p:pic>
        <p:nvPicPr>
          <p:cNvPr id="13" name="Picture 12">
            <a:extLst>
              <a:ext uri="{FF2B5EF4-FFF2-40B4-BE49-F238E27FC236}">
                <a16:creationId xmlns:a16="http://schemas.microsoft.com/office/drawing/2014/main" id="{0F764943-06AF-0B50-FA98-7F6B04CB021A}"/>
              </a:ext>
            </a:extLst>
          </p:cNvPr>
          <p:cNvPicPr>
            <a:picLocks noChangeAspect="1"/>
          </p:cNvPicPr>
          <p:nvPr/>
        </p:nvPicPr>
        <p:blipFill>
          <a:blip r:embed="rId7"/>
          <a:stretch>
            <a:fillRect/>
          </a:stretch>
        </p:blipFill>
        <p:spPr>
          <a:xfrm>
            <a:off x="5901568" y="2980608"/>
            <a:ext cx="1702078" cy="802129"/>
          </a:xfrm>
          <a:prstGeom prst="rect">
            <a:avLst/>
          </a:prstGeom>
        </p:spPr>
      </p:pic>
      <p:pic>
        <p:nvPicPr>
          <p:cNvPr id="14" name="Picture 13">
            <a:extLst>
              <a:ext uri="{FF2B5EF4-FFF2-40B4-BE49-F238E27FC236}">
                <a16:creationId xmlns:a16="http://schemas.microsoft.com/office/drawing/2014/main" id="{CC18E333-4AAF-D7BF-349D-09067DC47A94}"/>
              </a:ext>
            </a:extLst>
          </p:cNvPr>
          <p:cNvPicPr>
            <a:picLocks noChangeAspect="1"/>
          </p:cNvPicPr>
          <p:nvPr/>
        </p:nvPicPr>
        <p:blipFill>
          <a:blip r:embed="rId8"/>
          <a:stretch>
            <a:fillRect/>
          </a:stretch>
        </p:blipFill>
        <p:spPr>
          <a:xfrm>
            <a:off x="5901568" y="4008309"/>
            <a:ext cx="1654476" cy="889556"/>
          </a:xfrm>
          <a:prstGeom prst="rect">
            <a:avLst/>
          </a:prstGeom>
        </p:spPr>
      </p:pic>
      <p:pic>
        <p:nvPicPr>
          <p:cNvPr id="15" name="Picture 14">
            <a:extLst>
              <a:ext uri="{FF2B5EF4-FFF2-40B4-BE49-F238E27FC236}">
                <a16:creationId xmlns:a16="http://schemas.microsoft.com/office/drawing/2014/main" id="{7BBD458C-201C-9FDB-3B4C-22A9565B92C6}"/>
              </a:ext>
            </a:extLst>
          </p:cNvPr>
          <p:cNvPicPr>
            <a:picLocks noChangeAspect="1"/>
          </p:cNvPicPr>
          <p:nvPr/>
        </p:nvPicPr>
        <p:blipFill>
          <a:blip r:embed="rId9"/>
          <a:stretch>
            <a:fillRect/>
          </a:stretch>
        </p:blipFill>
        <p:spPr>
          <a:xfrm>
            <a:off x="1712136" y="4518902"/>
            <a:ext cx="1837223" cy="889480"/>
          </a:xfrm>
          <a:prstGeom prst="rect">
            <a:avLst/>
          </a:prstGeom>
        </p:spPr>
      </p:pic>
      <p:pic>
        <p:nvPicPr>
          <p:cNvPr id="16" name="Picture 15">
            <a:extLst>
              <a:ext uri="{FF2B5EF4-FFF2-40B4-BE49-F238E27FC236}">
                <a16:creationId xmlns:a16="http://schemas.microsoft.com/office/drawing/2014/main" id="{50EBD816-BF04-8523-8EAA-B770F23916C5}"/>
              </a:ext>
            </a:extLst>
          </p:cNvPr>
          <p:cNvPicPr>
            <a:picLocks noChangeAspect="1"/>
          </p:cNvPicPr>
          <p:nvPr/>
        </p:nvPicPr>
        <p:blipFill>
          <a:blip r:embed="rId10"/>
          <a:stretch>
            <a:fillRect/>
          </a:stretch>
        </p:blipFill>
        <p:spPr>
          <a:xfrm>
            <a:off x="1520113" y="3006682"/>
            <a:ext cx="1416792" cy="739475"/>
          </a:xfrm>
          <a:prstGeom prst="rect">
            <a:avLst/>
          </a:prstGeom>
        </p:spPr>
      </p:pic>
      <p:sp>
        <p:nvSpPr>
          <p:cNvPr id="4" name="AutoShape 2" descr="Related image">
            <a:extLst>
              <a:ext uri="{FF2B5EF4-FFF2-40B4-BE49-F238E27FC236}">
                <a16:creationId xmlns:a16="http://schemas.microsoft.com/office/drawing/2014/main" id="{FF2AE96B-BE5C-E3DB-FD79-43E5989932ED}"/>
              </a:ext>
            </a:extLst>
          </p:cNvPr>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D126458C-4659-70AF-8119-2772AF29ED67}"/>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rightnessContrast bright="20000"/>
                    </a14:imgEffect>
                  </a14:imgLayer>
                </a14:imgProps>
              </a:ext>
            </a:extLst>
          </a:blip>
          <a:srcRect b="3215"/>
          <a:stretch/>
        </p:blipFill>
        <p:spPr>
          <a:xfrm>
            <a:off x="2623742" y="2074557"/>
            <a:ext cx="3446247" cy="3209381"/>
          </a:xfrm>
          <a:prstGeom prst="rect">
            <a:avLst/>
          </a:prstGeom>
        </p:spPr>
      </p:pic>
      <p:sp>
        <p:nvSpPr>
          <p:cNvPr id="6" name="TextBox 5">
            <a:extLst>
              <a:ext uri="{FF2B5EF4-FFF2-40B4-BE49-F238E27FC236}">
                <a16:creationId xmlns:a16="http://schemas.microsoft.com/office/drawing/2014/main" id="{91EC6C93-7E0B-0D8D-E2B4-93BC29718B19}"/>
              </a:ext>
            </a:extLst>
          </p:cNvPr>
          <p:cNvSpPr txBox="1"/>
          <p:nvPr/>
        </p:nvSpPr>
        <p:spPr>
          <a:xfrm>
            <a:off x="6475" y="890740"/>
            <a:ext cx="3138408" cy="1569660"/>
          </a:xfrm>
          <a:prstGeom prst="rect">
            <a:avLst/>
          </a:prstGeom>
          <a:noFill/>
        </p:spPr>
        <p:txBody>
          <a:bodyPr wrap="square" rtlCol="0">
            <a:spAutoFit/>
          </a:bodyPr>
          <a:lstStyle/>
          <a:p>
            <a:pPr algn="ctr"/>
            <a:r>
              <a:rPr lang="en-GB" sz="1600" dirty="0">
                <a:latin typeface="Arial Rounded MT Bold" panose="020F0704030504030204" pitchFamily="34" charset="0"/>
              </a:rPr>
              <a:t>Use our background knowledge to connect text.</a:t>
            </a:r>
          </a:p>
          <a:p>
            <a:pPr algn="ctr"/>
            <a:endParaRPr lang="en-GB" sz="1600" dirty="0">
              <a:latin typeface="Arial Rounded MT Bold" panose="020F0704030504030204" pitchFamily="34" charset="0"/>
            </a:endParaRPr>
          </a:p>
          <a:p>
            <a:pPr algn="ctr"/>
            <a:r>
              <a:rPr lang="en-GB" sz="1600" dirty="0">
                <a:latin typeface="Arial Rounded MT Bold" panose="020F0704030504030204" pitchFamily="34" charset="0"/>
              </a:rPr>
              <a:t>Understand and explore new vocabulary and commit to our working memory.</a:t>
            </a:r>
          </a:p>
        </p:txBody>
      </p:sp>
      <p:sp>
        <p:nvSpPr>
          <p:cNvPr id="17" name="TextBox 16">
            <a:extLst>
              <a:ext uri="{FF2B5EF4-FFF2-40B4-BE49-F238E27FC236}">
                <a16:creationId xmlns:a16="http://schemas.microsoft.com/office/drawing/2014/main" id="{328BAE12-0DC6-3361-30AC-FE788A521D9D}"/>
              </a:ext>
            </a:extLst>
          </p:cNvPr>
          <p:cNvSpPr txBox="1"/>
          <p:nvPr/>
        </p:nvSpPr>
        <p:spPr>
          <a:xfrm>
            <a:off x="6330709" y="1027748"/>
            <a:ext cx="1901531" cy="1077218"/>
          </a:xfrm>
          <a:prstGeom prst="rect">
            <a:avLst/>
          </a:prstGeom>
          <a:noFill/>
        </p:spPr>
        <p:txBody>
          <a:bodyPr wrap="square" rtlCol="0">
            <a:spAutoFit/>
          </a:bodyPr>
          <a:lstStyle/>
          <a:p>
            <a:pPr algn="ctr"/>
            <a:r>
              <a:rPr lang="en-GB" sz="1600" dirty="0">
                <a:latin typeface="Arial Rounded MT Bold" panose="020F0704030504030204" pitchFamily="34" charset="0"/>
              </a:rPr>
              <a:t>Predict, ask questions, I wonder- read on to find out more.</a:t>
            </a:r>
          </a:p>
        </p:txBody>
      </p:sp>
      <p:sp>
        <p:nvSpPr>
          <p:cNvPr id="18" name="TextBox 17">
            <a:extLst>
              <a:ext uri="{FF2B5EF4-FFF2-40B4-BE49-F238E27FC236}">
                <a16:creationId xmlns:a16="http://schemas.microsoft.com/office/drawing/2014/main" id="{4ED08F24-B37F-BFD3-F231-B7763AA422AE}"/>
              </a:ext>
            </a:extLst>
          </p:cNvPr>
          <p:cNvSpPr txBox="1"/>
          <p:nvPr/>
        </p:nvSpPr>
        <p:spPr>
          <a:xfrm>
            <a:off x="7030996" y="2759103"/>
            <a:ext cx="1901531" cy="369332"/>
          </a:xfrm>
          <a:prstGeom prst="rect">
            <a:avLst/>
          </a:prstGeom>
          <a:noFill/>
        </p:spPr>
        <p:txBody>
          <a:bodyPr wrap="square" rtlCol="0">
            <a:spAutoFit/>
          </a:bodyPr>
          <a:lstStyle/>
          <a:p>
            <a:pPr algn="ctr"/>
            <a:r>
              <a:rPr lang="en-GB" dirty="0">
                <a:latin typeface="Arial Rounded MT Bold" panose="020F0704030504030204" pitchFamily="34" charset="0"/>
              </a:rPr>
              <a:t>Visualise</a:t>
            </a:r>
          </a:p>
        </p:txBody>
      </p:sp>
      <p:sp>
        <p:nvSpPr>
          <p:cNvPr id="20" name="TextBox 19">
            <a:extLst>
              <a:ext uri="{FF2B5EF4-FFF2-40B4-BE49-F238E27FC236}">
                <a16:creationId xmlns:a16="http://schemas.microsoft.com/office/drawing/2014/main" id="{CFD77DF8-6D9F-1BD3-B7E0-B14FEF5F7D7F}"/>
              </a:ext>
            </a:extLst>
          </p:cNvPr>
          <p:cNvSpPr txBox="1"/>
          <p:nvPr/>
        </p:nvSpPr>
        <p:spPr>
          <a:xfrm>
            <a:off x="6028" y="3811762"/>
            <a:ext cx="1740665" cy="1384995"/>
          </a:xfrm>
          <a:prstGeom prst="rect">
            <a:avLst/>
          </a:prstGeom>
          <a:noFill/>
        </p:spPr>
        <p:txBody>
          <a:bodyPr wrap="square" rtlCol="0">
            <a:spAutoFit/>
          </a:bodyPr>
          <a:lstStyle/>
          <a:p>
            <a:pPr algn="ctr"/>
            <a:r>
              <a:rPr lang="en-GB" sz="1400" dirty="0">
                <a:latin typeface="Arial Rounded MT Bold" panose="020F0704030504030204" pitchFamily="34" charset="0"/>
              </a:rPr>
              <a:t>Scan for information.</a:t>
            </a:r>
          </a:p>
          <a:p>
            <a:pPr algn="ctr"/>
            <a:r>
              <a:rPr lang="en-GB" sz="1400" dirty="0">
                <a:latin typeface="Arial Rounded MT Bold" panose="020F0704030504030204" pitchFamily="34" charset="0"/>
              </a:rPr>
              <a:t>Who, what, where? It’s literally right there.</a:t>
            </a:r>
          </a:p>
        </p:txBody>
      </p:sp>
      <p:sp>
        <p:nvSpPr>
          <p:cNvPr id="21" name="TextBox 20">
            <a:extLst>
              <a:ext uri="{FF2B5EF4-FFF2-40B4-BE49-F238E27FC236}">
                <a16:creationId xmlns:a16="http://schemas.microsoft.com/office/drawing/2014/main" id="{15D19997-D1E9-4756-68B0-80B9CBCE86EB}"/>
              </a:ext>
            </a:extLst>
          </p:cNvPr>
          <p:cNvSpPr txBox="1"/>
          <p:nvPr/>
        </p:nvSpPr>
        <p:spPr>
          <a:xfrm>
            <a:off x="34064" y="2800361"/>
            <a:ext cx="1901531" cy="861774"/>
          </a:xfrm>
          <a:prstGeom prst="rect">
            <a:avLst/>
          </a:prstGeom>
          <a:noFill/>
        </p:spPr>
        <p:txBody>
          <a:bodyPr wrap="square" rtlCol="0">
            <a:spAutoFit/>
          </a:bodyPr>
          <a:lstStyle/>
          <a:p>
            <a:pPr algn="ctr"/>
            <a:r>
              <a:rPr lang="en-GB" sz="1600" dirty="0">
                <a:latin typeface="Arial Rounded MT Bold" panose="020F0704030504030204" pitchFamily="34" charset="0"/>
              </a:rPr>
              <a:t>Probing questions.</a:t>
            </a:r>
          </a:p>
          <a:p>
            <a:pPr algn="ctr"/>
            <a:r>
              <a:rPr lang="en-GB" sz="1600" dirty="0">
                <a:latin typeface="Arial Rounded MT Bold" panose="020F0704030504030204" pitchFamily="34" charset="0"/>
              </a:rPr>
              <a:t>Inference</a:t>
            </a:r>
            <a:r>
              <a:rPr lang="en-GB" dirty="0">
                <a:latin typeface="Arial Rounded MT Bold" panose="020F0704030504030204" pitchFamily="34" charset="0"/>
              </a:rPr>
              <a:t>.</a:t>
            </a:r>
          </a:p>
        </p:txBody>
      </p:sp>
      <p:sp>
        <p:nvSpPr>
          <p:cNvPr id="7" name="Rectangle 6">
            <a:extLst>
              <a:ext uri="{FF2B5EF4-FFF2-40B4-BE49-F238E27FC236}">
                <a16:creationId xmlns:a16="http://schemas.microsoft.com/office/drawing/2014/main" id="{83FEF8A2-D2E1-F965-35B3-F504C08455E6}"/>
              </a:ext>
            </a:extLst>
          </p:cNvPr>
          <p:cNvSpPr/>
          <p:nvPr/>
        </p:nvSpPr>
        <p:spPr>
          <a:xfrm>
            <a:off x="2011602" y="237476"/>
            <a:ext cx="5123518" cy="415498"/>
          </a:xfrm>
          <a:prstGeom prst="rect">
            <a:avLst/>
          </a:prstGeom>
        </p:spPr>
        <p:txBody>
          <a:bodyPr wrap="none">
            <a:spAutoFit/>
          </a:bodyPr>
          <a:lstStyle/>
          <a:p>
            <a:r>
              <a:rPr lang="en-US" sz="2100" b="1" dirty="0"/>
              <a:t>Strategies for reading comprehension</a:t>
            </a:r>
            <a:endParaRPr lang="en-GB" sz="2100" b="1" dirty="0"/>
          </a:p>
        </p:txBody>
      </p:sp>
      <p:sp>
        <p:nvSpPr>
          <p:cNvPr id="9" name="TextBox 8">
            <a:extLst>
              <a:ext uri="{FF2B5EF4-FFF2-40B4-BE49-F238E27FC236}">
                <a16:creationId xmlns:a16="http://schemas.microsoft.com/office/drawing/2014/main" id="{C02093D0-822D-A5D1-74A0-7CCF564E5110}"/>
              </a:ext>
            </a:extLst>
          </p:cNvPr>
          <p:cNvSpPr txBox="1"/>
          <p:nvPr/>
        </p:nvSpPr>
        <p:spPr>
          <a:xfrm>
            <a:off x="92487" y="5711970"/>
            <a:ext cx="6035925" cy="923330"/>
          </a:xfrm>
          <a:prstGeom prst="rect">
            <a:avLst/>
          </a:prstGeom>
          <a:solidFill>
            <a:schemeClr val="accent1">
              <a:lumMod val="90000"/>
            </a:schemeClr>
          </a:solidFill>
        </p:spPr>
        <p:txBody>
          <a:bodyPr wrap="square">
            <a:spAutoFit/>
          </a:bodyPr>
          <a:lstStyle/>
          <a:p>
            <a:r>
              <a:rPr lang="en-GB" dirty="0"/>
              <a:t>Teaching children how to apply all of these skills when</a:t>
            </a:r>
          </a:p>
          <a:p>
            <a:r>
              <a:rPr lang="en-GB" dirty="0"/>
              <a:t> reading really helps them to better understand what it is they are reading.</a:t>
            </a:r>
          </a:p>
        </p:txBody>
      </p:sp>
    </p:spTree>
    <p:extLst>
      <p:ext uri="{BB962C8B-B14F-4D97-AF65-F5344CB8AC3E}">
        <p14:creationId xmlns:p14="http://schemas.microsoft.com/office/powerpoint/2010/main" val="414169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73FE-0E67-670B-A723-B604EA2B249F}"/>
              </a:ext>
            </a:extLst>
          </p:cNvPr>
          <p:cNvSpPr>
            <a:spLocks noGrp="1"/>
          </p:cNvSpPr>
          <p:nvPr>
            <p:ph type="ctrTitle"/>
          </p:nvPr>
        </p:nvSpPr>
        <p:spPr>
          <a:xfrm>
            <a:off x="323528" y="980728"/>
            <a:ext cx="7772400" cy="864096"/>
          </a:xfrm>
        </p:spPr>
        <p:txBody>
          <a:bodyPr/>
          <a:lstStyle/>
          <a:p>
            <a:pPr algn="l"/>
            <a:r>
              <a:rPr lang="en-GB" sz="3200" b="1" u="sng" dirty="0"/>
              <a:t>Assessment</a:t>
            </a:r>
            <a:r>
              <a:rPr lang="en-GB" sz="3200" dirty="0"/>
              <a:t>:</a:t>
            </a:r>
            <a:br>
              <a:rPr lang="en-GB" sz="3200" dirty="0"/>
            </a:br>
            <a:r>
              <a:rPr lang="en-GB" sz="2800" dirty="0"/>
              <a:t>-Y1 Phonics Screening Check</a:t>
            </a:r>
            <a:br>
              <a:rPr lang="en-GB" sz="2800" dirty="0"/>
            </a:br>
            <a:r>
              <a:rPr lang="en-GB" sz="2800" dirty="0"/>
              <a:t>-Y2 SATs</a:t>
            </a:r>
            <a:br>
              <a:rPr lang="en-GB" sz="3200" dirty="0"/>
            </a:br>
            <a:br>
              <a:rPr lang="en-GB" sz="3200" dirty="0"/>
            </a:br>
            <a:endParaRPr lang="en-GB" sz="3200" dirty="0">
              <a:solidFill>
                <a:srgbClr val="0070C0"/>
              </a:solidFill>
            </a:endParaRPr>
          </a:p>
        </p:txBody>
      </p:sp>
      <p:sp>
        <p:nvSpPr>
          <p:cNvPr id="4" name="TextBox 3">
            <a:extLst>
              <a:ext uri="{FF2B5EF4-FFF2-40B4-BE49-F238E27FC236}">
                <a16:creationId xmlns:a16="http://schemas.microsoft.com/office/drawing/2014/main" id="{DA432F3D-5716-E8DE-16F0-9A4DE4ACF387}"/>
              </a:ext>
            </a:extLst>
          </p:cNvPr>
          <p:cNvSpPr txBox="1"/>
          <p:nvPr/>
        </p:nvSpPr>
        <p:spPr>
          <a:xfrm>
            <a:off x="2609528" y="1746708"/>
            <a:ext cx="4572000" cy="400110"/>
          </a:xfrm>
          <a:prstGeom prst="rect">
            <a:avLst/>
          </a:prstGeom>
          <a:noFill/>
        </p:spPr>
        <p:txBody>
          <a:bodyPr wrap="square">
            <a:spAutoFit/>
          </a:bodyPr>
          <a:lstStyle/>
          <a:p>
            <a:pPr algn="ctr"/>
            <a:r>
              <a:rPr lang="en-GB" sz="2000" dirty="0">
                <a:solidFill>
                  <a:srgbClr val="0070C0"/>
                </a:solidFill>
              </a:rPr>
              <a:t>Example text and questions</a:t>
            </a:r>
            <a:endParaRPr lang="en-GB" sz="2000" dirty="0"/>
          </a:p>
        </p:txBody>
      </p:sp>
      <p:sp>
        <p:nvSpPr>
          <p:cNvPr id="8" name="TextBox 7">
            <a:extLst>
              <a:ext uri="{FF2B5EF4-FFF2-40B4-BE49-F238E27FC236}">
                <a16:creationId xmlns:a16="http://schemas.microsoft.com/office/drawing/2014/main" id="{126768D1-67FE-33F3-1303-CA9D9359B4F6}"/>
              </a:ext>
            </a:extLst>
          </p:cNvPr>
          <p:cNvSpPr txBox="1"/>
          <p:nvPr/>
        </p:nvSpPr>
        <p:spPr>
          <a:xfrm>
            <a:off x="323528" y="4115119"/>
            <a:ext cx="4572000" cy="646331"/>
          </a:xfrm>
          <a:prstGeom prst="rect">
            <a:avLst/>
          </a:prstGeom>
          <a:noFill/>
        </p:spPr>
        <p:txBody>
          <a:bodyPr wrap="square">
            <a:spAutoFit/>
          </a:bodyPr>
          <a:lstStyle/>
          <a:p>
            <a:r>
              <a:rPr lang="en-GB" dirty="0">
                <a:hlinkClick r:id="rId3"/>
              </a:rPr>
              <a:t>2025 key stage 1 English reading Paper 1: reading prompt and answer booklet</a:t>
            </a:r>
            <a:endParaRPr lang="en-GB" dirty="0"/>
          </a:p>
        </p:txBody>
      </p:sp>
      <p:sp>
        <p:nvSpPr>
          <p:cNvPr id="10" name="TextBox 9">
            <a:extLst>
              <a:ext uri="{FF2B5EF4-FFF2-40B4-BE49-F238E27FC236}">
                <a16:creationId xmlns:a16="http://schemas.microsoft.com/office/drawing/2014/main" id="{4CF1BEF4-D192-A916-5EF3-724130EC099D}"/>
              </a:ext>
            </a:extLst>
          </p:cNvPr>
          <p:cNvSpPr txBox="1"/>
          <p:nvPr/>
        </p:nvSpPr>
        <p:spPr>
          <a:xfrm>
            <a:off x="323528" y="4941168"/>
            <a:ext cx="4572000" cy="646331"/>
          </a:xfrm>
          <a:prstGeom prst="rect">
            <a:avLst/>
          </a:prstGeom>
          <a:noFill/>
        </p:spPr>
        <p:txBody>
          <a:bodyPr wrap="square">
            <a:spAutoFit/>
          </a:bodyPr>
          <a:lstStyle/>
          <a:p>
            <a:r>
              <a:rPr lang="en-GB" dirty="0">
                <a:hlinkClick r:id="rId4"/>
              </a:rPr>
              <a:t>2025 key stage 1 English reading Paper 2: reading booklet</a:t>
            </a:r>
            <a:endParaRPr lang="en-GB" dirty="0"/>
          </a:p>
        </p:txBody>
      </p:sp>
      <p:sp>
        <p:nvSpPr>
          <p:cNvPr id="12" name="TextBox 11">
            <a:extLst>
              <a:ext uri="{FF2B5EF4-FFF2-40B4-BE49-F238E27FC236}">
                <a16:creationId xmlns:a16="http://schemas.microsoft.com/office/drawing/2014/main" id="{2D524F53-2473-426A-984C-1C1A34DAEBC2}"/>
              </a:ext>
            </a:extLst>
          </p:cNvPr>
          <p:cNvSpPr txBox="1"/>
          <p:nvPr/>
        </p:nvSpPr>
        <p:spPr>
          <a:xfrm>
            <a:off x="371329" y="2840017"/>
            <a:ext cx="4572000" cy="646331"/>
          </a:xfrm>
          <a:prstGeom prst="rect">
            <a:avLst/>
          </a:prstGeom>
          <a:noFill/>
        </p:spPr>
        <p:txBody>
          <a:bodyPr wrap="square">
            <a:spAutoFit/>
          </a:bodyPr>
          <a:lstStyle/>
          <a:p>
            <a:r>
              <a:rPr lang="en-GB" dirty="0">
                <a:hlinkClick r:id="rId5"/>
              </a:rPr>
              <a:t>2025 phonics screening check pupils' materials</a:t>
            </a:r>
            <a:endParaRPr lang="en-GB" dirty="0"/>
          </a:p>
        </p:txBody>
      </p:sp>
      <p:sp>
        <p:nvSpPr>
          <p:cNvPr id="13" name="TextBox 12">
            <a:extLst>
              <a:ext uri="{FF2B5EF4-FFF2-40B4-BE49-F238E27FC236}">
                <a16:creationId xmlns:a16="http://schemas.microsoft.com/office/drawing/2014/main" id="{3E163A17-283F-E94B-F3A3-BE7CD309F939}"/>
              </a:ext>
            </a:extLst>
          </p:cNvPr>
          <p:cNvSpPr txBox="1"/>
          <p:nvPr/>
        </p:nvSpPr>
        <p:spPr>
          <a:xfrm>
            <a:off x="343676" y="2482250"/>
            <a:ext cx="4572000" cy="400110"/>
          </a:xfrm>
          <a:prstGeom prst="rect">
            <a:avLst/>
          </a:prstGeom>
          <a:noFill/>
        </p:spPr>
        <p:txBody>
          <a:bodyPr wrap="square">
            <a:spAutoFit/>
          </a:bodyPr>
          <a:lstStyle/>
          <a:p>
            <a:pPr algn="ctr"/>
            <a:r>
              <a:rPr lang="en-GB" sz="2000" dirty="0"/>
              <a:t>Phonics screening check – past paper</a:t>
            </a:r>
          </a:p>
        </p:txBody>
      </p:sp>
      <p:sp>
        <p:nvSpPr>
          <p:cNvPr id="14" name="TextBox 13">
            <a:extLst>
              <a:ext uri="{FF2B5EF4-FFF2-40B4-BE49-F238E27FC236}">
                <a16:creationId xmlns:a16="http://schemas.microsoft.com/office/drawing/2014/main" id="{750FE96F-B74E-54E7-8F5B-90453737A041}"/>
              </a:ext>
            </a:extLst>
          </p:cNvPr>
          <p:cNvSpPr txBox="1"/>
          <p:nvPr/>
        </p:nvSpPr>
        <p:spPr>
          <a:xfrm>
            <a:off x="-756592" y="3834297"/>
            <a:ext cx="4572000" cy="400110"/>
          </a:xfrm>
          <a:prstGeom prst="rect">
            <a:avLst/>
          </a:prstGeom>
          <a:noFill/>
        </p:spPr>
        <p:txBody>
          <a:bodyPr wrap="square">
            <a:spAutoFit/>
          </a:bodyPr>
          <a:lstStyle/>
          <a:p>
            <a:pPr algn="ctr"/>
            <a:r>
              <a:rPr lang="en-GB" sz="2000" dirty="0"/>
              <a:t>Y2 SATs past paper</a:t>
            </a:r>
          </a:p>
        </p:txBody>
      </p:sp>
      <p:sp>
        <p:nvSpPr>
          <p:cNvPr id="5" name="TextBox 4">
            <a:extLst>
              <a:ext uri="{FF2B5EF4-FFF2-40B4-BE49-F238E27FC236}">
                <a16:creationId xmlns:a16="http://schemas.microsoft.com/office/drawing/2014/main" id="{E1F8AA82-34D1-F8E0-7B80-2E159E296D43}"/>
              </a:ext>
            </a:extLst>
          </p:cNvPr>
          <p:cNvSpPr txBox="1"/>
          <p:nvPr/>
        </p:nvSpPr>
        <p:spPr>
          <a:xfrm>
            <a:off x="5397379" y="111453"/>
            <a:ext cx="3568297" cy="1477328"/>
          </a:xfrm>
          <a:prstGeom prst="rect">
            <a:avLst/>
          </a:prstGeom>
          <a:solidFill>
            <a:schemeClr val="accent1">
              <a:lumMod val="90000"/>
            </a:schemeClr>
          </a:solidFill>
        </p:spPr>
        <p:txBody>
          <a:bodyPr wrap="square">
            <a:spAutoFit/>
          </a:bodyPr>
          <a:lstStyle/>
          <a:p>
            <a:pPr algn="ctr"/>
            <a:r>
              <a:rPr lang="en-GB" dirty="0"/>
              <a:t>Along with half termly assessments, there are also statutory reading assessments the children will need to complete in KS1</a:t>
            </a:r>
          </a:p>
        </p:txBody>
      </p:sp>
    </p:spTree>
    <p:extLst>
      <p:ext uri="{BB962C8B-B14F-4D97-AF65-F5344CB8AC3E}">
        <p14:creationId xmlns:p14="http://schemas.microsoft.com/office/powerpoint/2010/main" val="222257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A9AD-64DE-58AF-CAE2-108EAF9AA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60E77-7826-4A19-B489-9F0B08C3F773}"/>
              </a:ext>
            </a:extLst>
          </p:cNvPr>
          <p:cNvSpPr>
            <a:spLocks noGrp="1"/>
          </p:cNvSpPr>
          <p:nvPr>
            <p:ph type="ctrTitle"/>
          </p:nvPr>
        </p:nvSpPr>
        <p:spPr>
          <a:xfrm>
            <a:off x="2339752" y="956658"/>
            <a:ext cx="7772400" cy="864096"/>
          </a:xfrm>
        </p:spPr>
        <p:txBody>
          <a:bodyPr/>
          <a:lstStyle/>
          <a:p>
            <a:pPr algn="l"/>
            <a:r>
              <a:rPr lang="en-GB" sz="3200" b="1" u="sng" dirty="0"/>
              <a:t>Assessment – Y2 SATs</a:t>
            </a:r>
            <a:br>
              <a:rPr lang="en-GB" sz="3200" dirty="0"/>
            </a:br>
            <a:br>
              <a:rPr lang="en-GB" sz="3200" dirty="0"/>
            </a:br>
            <a:br>
              <a:rPr lang="en-GB" sz="3200" dirty="0"/>
            </a:br>
            <a:endParaRPr lang="en-GB" sz="3200" dirty="0">
              <a:solidFill>
                <a:srgbClr val="0070C0"/>
              </a:solidFill>
            </a:endParaRPr>
          </a:p>
        </p:txBody>
      </p:sp>
      <p:pic>
        <p:nvPicPr>
          <p:cNvPr id="7" name="Picture 6" descr="A blue and black light&#10;&#10;AI-generated content may be incorrect.">
            <a:extLst>
              <a:ext uri="{FF2B5EF4-FFF2-40B4-BE49-F238E27FC236}">
                <a16:creationId xmlns:a16="http://schemas.microsoft.com/office/drawing/2014/main" id="{D6159A6B-C7D1-EEDD-2370-3B6F6E334016}"/>
              </a:ext>
            </a:extLst>
          </p:cNvPr>
          <p:cNvPicPr>
            <a:picLocks noChangeAspect="1"/>
          </p:cNvPicPr>
          <p:nvPr/>
        </p:nvPicPr>
        <p:blipFill>
          <a:blip r:embed="rId3"/>
          <a:stretch>
            <a:fillRect/>
          </a:stretch>
        </p:blipFill>
        <p:spPr>
          <a:xfrm>
            <a:off x="611560" y="2300096"/>
            <a:ext cx="7524207" cy="1393709"/>
          </a:xfrm>
          <a:prstGeom prst="rect">
            <a:avLst/>
          </a:prstGeom>
        </p:spPr>
      </p:pic>
      <p:sp>
        <p:nvSpPr>
          <p:cNvPr id="4" name="TextBox 3">
            <a:extLst>
              <a:ext uri="{FF2B5EF4-FFF2-40B4-BE49-F238E27FC236}">
                <a16:creationId xmlns:a16="http://schemas.microsoft.com/office/drawing/2014/main" id="{0B0D344D-E76F-C8F7-A456-8C664759EE14}"/>
              </a:ext>
            </a:extLst>
          </p:cNvPr>
          <p:cNvSpPr txBox="1"/>
          <p:nvPr/>
        </p:nvSpPr>
        <p:spPr>
          <a:xfrm>
            <a:off x="971600" y="4437112"/>
            <a:ext cx="5058888" cy="646331"/>
          </a:xfrm>
          <a:prstGeom prst="rect">
            <a:avLst/>
          </a:prstGeom>
          <a:solidFill>
            <a:schemeClr val="accent1">
              <a:lumMod val="90000"/>
            </a:schemeClr>
          </a:solidFill>
        </p:spPr>
        <p:txBody>
          <a:bodyPr wrap="square">
            <a:spAutoFit/>
          </a:bodyPr>
          <a:lstStyle/>
          <a:p>
            <a:r>
              <a:rPr lang="en-GB" dirty="0"/>
              <a:t>Here this question is focussing on retrieval skills – finding the exact answer in a text</a:t>
            </a:r>
          </a:p>
        </p:txBody>
      </p:sp>
    </p:spTree>
    <p:extLst>
      <p:ext uri="{BB962C8B-B14F-4D97-AF65-F5344CB8AC3E}">
        <p14:creationId xmlns:p14="http://schemas.microsoft.com/office/powerpoint/2010/main" val="26149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ADDE-8EDA-29C0-77E7-A2CDA0FE6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7CEA3-945F-B63C-D335-889EEF543EC2}"/>
              </a:ext>
            </a:extLst>
          </p:cNvPr>
          <p:cNvSpPr>
            <a:spLocks noGrp="1"/>
          </p:cNvSpPr>
          <p:nvPr>
            <p:ph type="ctrTitle"/>
          </p:nvPr>
        </p:nvSpPr>
        <p:spPr>
          <a:xfrm>
            <a:off x="2339752" y="956658"/>
            <a:ext cx="7772400" cy="864096"/>
          </a:xfrm>
        </p:spPr>
        <p:txBody>
          <a:bodyPr/>
          <a:lstStyle/>
          <a:p>
            <a:pPr algn="l"/>
            <a:r>
              <a:rPr lang="en-GB" sz="3200" b="1" u="sng" dirty="0"/>
              <a:t>Assessment – Y2 SATs</a:t>
            </a:r>
            <a:br>
              <a:rPr lang="en-GB" sz="3200" dirty="0"/>
            </a:br>
            <a:br>
              <a:rPr lang="en-GB" sz="3200" dirty="0"/>
            </a:br>
            <a:br>
              <a:rPr lang="en-GB" sz="3200" dirty="0"/>
            </a:br>
            <a:endParaRPr lang="en-GB" sz="3200" dirty="0">
              <a:solidFill>
                <a:srgbClr val="0070C0"/>
              </a:solidFill>
            </a:endParaRPr>
          </a:p>
        </p:txBody>
      </p:sp>
      <p:pic>
        <p:nvPicPr>
          <p:cNvPr id="5" name="Picture 4" descr="A white background with black text&#10;&#10;AI-generated content may be incorrect.">
            <a:extLst>
              <a:ext uri="{FF2B5EF4-FFF2-40B4-BE49-F238E27FC236}">
                <a16:creationId xmlns:a16="http://schemas.microsoft.com/office/drawing/2014/main" id="{EB979374-B082-306A-325B-5A9B91F0C71B}"/>
              </a:ext>
            </a:extLst>
          </p:cNvPr>
          <p:cNvPicPr>
            <a:picLocks noChangeAspect="1"/>
          </p:cNvPicPr>
          <p:nvPr/>
        </p:nvPicPr>
        <p:blipFill>
          <a:blip r:embed="rId3"/>
          <a:stretch>
            <a:fillRect/>
          </a:stretch>
        </p:blipFill>
        <p:spPr>
          <a:xfrm>
            <a:off x="395537" y="1820754"/>
            <a:ext cx="6552728" cy="3588622"/>
          </a:xfrm>
          <a:prstGeom prst="rect">
            <a:avLst/>
          </a:prstGeom>
        </p:spPr>
      </p:pic>
    </p:spTree>
    <p:extLst>
      <p:ext uri="{BB962C8B-B14F-4D97-AF65-F5344CB8AC3E}">
        <p14:creationId xmlns:p14="http://schemas.microsoft.com/office/powerpoint/2010/main" val="12616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5FE60-EA83-07D5-2D5A-96C75724A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D2001-95FF-85CD-AE6B-CC12102A7598}"/>
              </a:ext>
            </a:extLst>
          </p:cNvPr>
          <p:cNvSpPr>
            <a:spLocks noGrp="1"/>
          </p:cNvSpPr>
          <p:nvPr>
            <p:ph type="ctrTitle"/>
          </p:nvPr>
        </p:nvSpPr>
        <p:spPr>
          <a:xfrm>
            <a:off x="2339752" y="956658"/>
            <a:ext cx="7772400" cy="864096"/>
          </a:xfrm>
        </p:spPr>
        <p:txBody>
          <a:bodyPr/>
          <a:lstStyle/>
          <a:p>
            <a:pPr algn="l"/>
            <a:r>
              <a:rPr lang="en-GB" sz="3200" b="1" u="sng" dirty="0"/>
              <a:t>Assessment – Y2 SATs</a:t>
            </a:r>
            <a:br>
              <a:rPr lang="en-GB" sz="3200" dirty="0"/>
            </a:br>
            <a:br>
              <a:rPr lang="en-GB" sz="3200" dirty="0"/>
            </a:br>
            <a:br>
              <a:rPr lang="en-GB" sz="3200" dirty="0"/>
            </a:br>
            <a:endParaRPr lang="en-GB" sz="3200" dirty="0">
              <a:solidFill>
                <a:srgbClr val="0070C0"/>
              </a:solidFill>
            </a:endParaRPr>
          </a:p>
        </p:txBody>
      </p:sp>
      <p:pic>
        <p:nvPicPr>
          <p:cNvPr id="4" name="Picture 3" descr="A screenshot of a computer&#10;&#10;AI-generated content may be incorrect.">
            <a:extLst>
              <a:ext uri="{FF2B5EF4-FFF2-40B4-BE49-F238E27FC236}">
                <a16:creationId xmlns:a16="http://schemas.microsoft.com/office/drawing/2014/main" id="{CF97A81B-94B0-3963-F485-65A5A8AF06D4}"/>
              </a:ext>
            </a:extLst>
          </p:cNvPr>
          <p:cNvPicPr>
            <a:picLocks noChangeAspect="1"/>
          </p:cNvPicPr>
          <p:nvPr/>
        </p:nvPicPr>
        <p:blipFill>
          <a:blip r:embed="rId3"/>
          <a:stretch>
            <a:fillRect/>
          </a:stretch>
        </p:blipFill>
        <p:spPr>
          <a:xfrm>
            <a:off x="700087" y="2240868"/>
            <a:ext cx="7743826" cy="2376264"/>
          </a:xfrm>
          <a:prstGeom prst="rect">
            <a:avLst/>
          </a:prstGeom>
        </p:spPr>
      </p:pic>
    </p:spTree>
    <p:extLst>
      <p:ext uri="{BB962C8B-B14F-4D97-AF65-F5344CB8AC3E}">
        <p14:creationId xmlns:p14="http://schemas.microsoft.com/office/powerpoint/2010/main" val="262929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1FCB-4B46-5BAE-0779-E33786F47B5A}"/>
              </a:ext>
            </a:extLst>
          </p:cNvPr>
          <p:cNvSpPr>
            <a:spLocks noGrp="1"/>
          </p:cNvSpPr>
          <p:nvPr>
            <p:ph type="ctrTitle"/>
          </p:nvPr>
        </p:nvSpPr>
        <p:spPr>
          <a:xfrm>
            <a:off x="577990" y="0"/>
            <a:ext cx="7772400" cy="1470025"/>
          </a:xfrm>
        </p:spPr>
        <p:txBody>
          <a:bodyPr/>
          <a:lstStyle/>
          <a:p>
            <a:r>
              <a:rPr lang="en-GB" u="sng" dirty="0"/>
              <a:t>Aims of the session</a:t>
            </a:r>
          </a:p>
        </p:txBody>
      </p:sp>
      <p:sp>
        <p:nvSpPr>
          <p:cNvPr id="3" name="Subtitle 2">
            <a:extLst>
              <a:ext uri="{FF2B5EF4-FFF2-40B4-BE49-F238E27FC236}">
                <a16:creationId xmlns:a16="http://schemas.microsoft.com/office/drawing/2014/main" id="{F3DAF596-C643-2EDE-B7C0-A8C11BC3A57A}"/>
              </a:ext>
            </a:extLst>
          </p:cNvPr>
          <p:cNvSpPr>
            <a:spLocks noGrp="1"/>
          </p:cNvSpPr>
          <p:nvPr>
            <p:ph type="subTitle" idx="1"/>
          </p:nvPr>
        </p:nvSpPr>
        <p:spPr>
          <a:xfrm>
            <a:off x="269978" y="1671667"/>
            <a:ext cx="8388424" cy="1752600"/>
          </a:xfrm>
        </p:spPr>
        <p:txBody>
          <a:bodyPr/>
          <a:lstStyle/>
          <a:p>
            <a:pPr marL="457200" indent="-457200" algn="l">
              <a:buFont typeface="Arial" panose="020B0604020202020204" pitchFamily="34" charset="0"/>
              <a:buChar char="•"/>
            </a:pPr>
            <a:r>
              <a:rPr lang="en-GB" dirty="0"/>
              <a:t>Understand the importance of reading</a:t>
            </a:r>
          </a:p>
          <a:p>
            <a:pPr marL="457200" indent="-457200" algn="l">
              <a:buFont typeface="Arial" panose="020B0604020202020204" pitchFamily="34" charset="0"/>
              <a:buChar char="•"/>
            </a:pPr>
            <a:r>
              <a:rPr lang="en-GB" dirty="0"/>
              <a:t>How we teach reading at Somers Heath</a:t>
            </a:r>
          </a:p>
          <a:p>
            <a:pPr marL="457200" indent="-457200" algn="l">
              <a:buFont typeface="Arial" panose="020B0604020202020204" pitchFamily="34" charset="0"/>
              <a:buChar char="•"/>
            </a:pPr>
            <a:r>
              <a:rPr lang="en-GB" dirty="0"/>
              <a:t>What reading looks like in KS1</a:t>
            </a:r>
          </a:p>
          <a:p>
            <a:pPr marL="457200" indent="-457200" algn="l">
              <a:buFont typeface="Arial" panose="020B0604020202020204" pitchFamily="34" charset="0"/>
              <a:buChar char="•"/>
            </a:pPr>
            <a:r>
              <a:rPr lang="en-GB" dirty="0"/>
              <a:t>How you can support your child at home</a:t>
            </a:r>
          </a:p>
          <a:p>
            <a:pPr marL="457200" indent="-457200" algn="l">
              <a:buFont typeface="Arial" panose="020B0604020202020204" pitchFamily="34" charset="0"/>
              <a:buChar char="•"/>
            </a:pPr>
            <a:r>
              <a:rPr lang="en-GB" dirty="0"/>
              <a:t>To observe a live Guided Reading session</a:t>
            </a:r>
          </a:p>
          <a:p>
            <a:pPr marL="457200" indent="-457200" algn="l">
              <a:buFont typeface="Arial" panose="020B0604020202020204" pitchFamily="34" charset="0"/>
              <a:buChar char="•"/>
            </a:pPr>
            <a:endParaRPr lang="en-GB" dirty="0"/>
          </a:p>
          <a:p>
            <a:pPr algn="l"/>
            <a:endParaRPr lang="en-GB" dirty="0"/>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391646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F768-78B8-BDA6-ACE9-AD6BC3167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25541-69F6-FC2B-D27A-AF9BB651AA5D}"/>
              </a:ext>
            </a:extLst>
          </p:cNvPr>
          <p:cNvSpPr>
            <a:spLocks noGrp="1"/>
          </p:cNvSpPr>
          <p:nvPr>
            <p:ph type="ctrTitle"/>
          </p:nvPr>
        </p:nvSpPr>
        <p:spPr>
          <a:xfrm>
            <a:off x="2339752" y="956658"/>
            <a:ext cx="7772400" cy="864096"/>
          </a:xfrm>
        </p:spPr>
        <p:txBody>
          <a:bodyPr/>
          <a:lstStyle/>
          <a:p>
            <a:pPr algn="l"/>
            <a:r>
              <a:rPr lang="en-GB" sz="3200" b="1" u="sng" dirty="0"/>
              <a:t>Assessment – Y2 SATs</a:t>
            </a:r>
            <a:br>
              <a:rPr lang="en-GB" sz="3200" dirty="0"/>
            </a:br>
            <a:br>
              <a:rPr lang="en-GB" sz="3200" dirty="0"/>
            </a:br>
            <a:br>
              <a:rPr lang="en-GB" sz="3200" dirty="0"/>
            </a:br>
            <a:endParaRPr lang="en-GB" sz="3200" dirty="0">
              <a:solidFill>
                <a:srgbClr val="0070C0"/>
              </a:solidFill>
            </a:endParaRPr>
          </a:p>
        </p:txBody>
      </p:sp>
      <p:pic>
        <p:nvPicPr>
          <p:cNvPr id="5" name="Picture 4" descr="A screenshot of a test&#10;&#10;AI-generated content may be incorrect.">
            <a:extLst>
              <a:ext uri="{FF2B5EF4-FFF2-40B4-BE49-F238E27FC236}">
                <a16:creationId xmlns:a16="http://schemas.microsoft.com/office/drawing/2014/main" id="{440BC445-19CB-334D-F414-F18283541967}"/>
              </a:ext>
            </a:extLst>
          </p:cNvPr>
          <p:cNvPicPr>
            <a:picLocks noChangeAspect="1"/>
          </p:cNvPicPr>
          <p:nvPr/>
        </p:nvPicPr>
        <p:blipFill>
          <a:blip r:embed="rId3"/>
          <a:stretch>
            <a:fillRect/>
          </a:stretch>
        </p:blipFill>
        <p:spPr>
          <a:xfrm>
            <a:off x="971600" y="1484784"/>
            <a:ext cx="5688632" cy="3400908"/>
          </a:xfrm>
          <a:prstGeom prst="rect">
            <a:avLst/>
          </a:prstGeom>
        </p:spPr>
      </p:pic>
    </p:spTree>
    <p:extLst>
      <p:ext uri="{BB962C8B-B14F-4D97-AF65-F5344CB8AC3E}">
        <p14:creationId xmlns:p14="http://schemas.microsoft.com/office/powerpoint/2010/main" val="128997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85581-6D5C-404C-EBDD-3C6D5C6F1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86D7B-EF98-2280-4356-A19C836772DB}"/>
              </a:ext>
            </a:extLst>
          </p:cNvPr>
          <p:cNvSpPr>
            <a:spLocks noGrp="1"/>
          </p:cNvSpPr>
          <p:nvPr>
            <p:ph type="ctrTitle"/>
          </p:nvPr>
        </p:nvSpPr>
        <p:spPr>
          <a:xfrm>
            <a:off x="2339752" y="956658"/>
            <a:ext cx="7772400" cy="864096"/>
          </a:xfrm>
        </p:spPr>
        <p:txBody>
          <a:bodyPr/>
          <a:lstStyle/>
          <a:p>
            <a:pPr algn="l"/>
            <a:r>
              <a:rPr lang="en-GB" sz="3200" b="1" u="sng" dirty="0"/>
              <a:t>Assessment – Y2 SATs</a:t>
            </a:r>
            <a:br>
              <a:rPr lang="en-GB" sz="3200" dirty="0"/>
            </a:br>
            <a:br>
              <a:rPr lang="en-GB" sz="3200" dirty="0"/>
            </a:br>
            <a:br>
              <a:rPr lang="en-GB" sz="3200" dirty="0"/>
            </a:br>
            <a:endParaRPr lang="en-GB" sz="3200" dirty="0">
              <a:solidFill>
                <a:srgbClr val="0070C0"/>
              </a:solidFill>
            </a:endParaRPr>
          </a:p>
        </p:txBody>
      </p:sp>
      <p:pic>
        <p:nvPicPr>
          <p:cNvPr id="4" name="Picture 3" descr="A questionnaire with black text&#10;&#10;AI-generated content may be incorrect.">
            <a:extLst>
              <a:ext uri="{FF2B5EF4-FFF2-40B4-BE49-F238E27FC236}">
                <a16:creationId xmlns:a16="http://schemas.microsoft.com/office/drawing/2014/main" id="{C64C6B4D-114C-3DF4-89F7-AA028E78A860}"/>
              </a:ext>
            </a:extLst>
          </p:cNvPr>
          <p:cNvPicPr>
            <a:picLocks noChangeAspect="1"/>
          </p:cNvPicPr>
          <p:nvPr/>
        </p:nvPicPr>
        <p:blipFill>
          <a:blip r:embed="rId3"/>
          <a:stretch>
            <a:fillRect/>
          </a:stretch>
        </p:blipFill>
        <p:spPr>
          <a:xfrm>
            <a:off x="1259632" y="1492150"/>
            <a:ext cx="4349974" cy="3873699"/>
          </a:xfrm>
          <a:prstGeom prst="rect">
            <a:avLst/>
          </a:prstGeom>
        </p:spPr>
      </p:pic>
    </p:spTree>
    <p:extLst>
      <p:ext uri="{BB962C8B-B14F-4D97-AF65-F5344CB8AC3E}">
        <p14:creationId xmlns:p14="http://schemas.microsoft.com/office/powerpoint/2010/main" val="340384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68" y="292940"/>
            <a:ext cx="9005090" cy="4616648"/>
          </a:xfrm>
          <a:prstGeom prst="rect">
            <a:avLst/>
          </a:prstGeom>
        </p:spPr>
        <p:txBody>
          <a:bodyPr wrap="square" lIns="91440" tIns="45720" rIns="91440" bIns="45720" anchor="t">
            <a:spAutoFit/>
          </a:bodyPr>
          <a:lstStyle/>
          <a:p>
            <a:pPr algn="ctr"/>
            <a:r>
              <a:rPr lang="en-GB" sz="2400" b="1" u="sng" dirty="0">
                <a:latin typeface="Comic Sans MS"/>
                <a:cs typeface="Arial"/>
              </a:rPr>
              <a:t>How can you help your child?</a:t>
            </a:r>
          </a:p>
          <a:p>
            <a:endParaRPr lang="en-GB" b="1" u="sng" dirty="0">
              <a:latin typeface="Comic Sans MS" panose="030F0702030302020204" pitchFamily="66" charset="0"/>
            </a:endParaRPr>
          </a:p>
          <a:p>
            <a:pPr marL="571500" indent="-571500">
              <a:buFontTx/>
              <a:buChar char="-"/>
            </a:pPr>
            <a:r>
              <a:rPr lang="en-GB" dirty="0">
                <a:latin typeface="Comic Sans MS"/>
                <a:cs typeface="Arial"/>
              </a:rPr>
              <a:t>Focus on an enjoyment of reading</a:t>
            </a:r>
          </a:p>
          <a:p>
            <a:pPr marL="571500" indent="-571500">
              <a:buFontTx/>
              <a:buChar char="-"/>
            </a:pPr>
            <a:r>
              <a:rPr lang="en-GB" dirty="0">
                <a:latin typeface="Comic Sans MS"/>
                <a:cs typeface="Arial"/>
              </a:rPr>
              <a:t>Enjoy stories together – reading and listening just as important.</a:t>
            </a:r>
          </a:p>
          <a:p>
            <a:pPr marL="571500" indent="-571500">
              <a:buFontTx/>
              <a:buChar char="-"/>
            </a:pPr>
            <a:r>
              <a:rPr lang="en-GB" dirty="0">
                <a:latin typeface="Comic Sans MS"/>
                <a:cs typeface="Arial"/>
              </a:rPr>
              <a:t>Little and often</a:t>
            </a:r>
          </a:p>
          <a:p>
            <a:pPr marL="571500" indent="-571500">
              <a:buFontTx/>
              <a:buChar char="-"/>
            </a:pPr>
            <a:r>
              <a:rPr lang="en-GB" dirty="0">
                <a:latin typeface="Comic Sans MS"/>
                <a:cs typeface="Arial"/>
              </a:rPr>
              <a:t>Question children about what they have read. Talk about the story at the start, in the middle and at the end of reading. Discuss the plot, the characters (feelings and actions), how it makes you feel, predict what will happen. </a:t>
            </a:r>
          </a:p>
          <a:p>
            <a:pPr marL="571500" indent="-571500">
              <a:buFontTx/>
              <a:buChar char="-"/>
            </a:pPr>
            <a:r>
              <a:rPr lang="en-GB" dirty="0">
                <a:latin typeface="Comic Sans MS"/>
                <a:cs typeface="Arial"/>
              </a:rPr>
              <a:t>Look up definitions of words together.</a:t>
            </a:r>
          </a:p>
          <a:p>
            <a:pPr marL="571500" indent="-571500">
              <a:buFontTx/>
              <a:buChar char="-"/>
            </a:pPr>
            <a:r>
              <a:rPr lang="en-GB" dirty="0">
                <a:latin typeface="Comic Sans MS"/>
                <a:cs typeface="Arial"/>
              </a:rPr>
              <a:t>All reading is valuable – it doesn’t just have to be stories of the book they bring home. </a:t>
            </a:r>
            <a:endParaRPr lang="en-GB" dirty="0">
              <a:latin typeface="Comic Sans MS" panose="030F0702030302020204" pitchFamily="66" charset="0"/>
            </a:endParaRPr>
          </a:p>
          <a:p>
            <a:pPr marL="571500" indent="-571500">
              <a:buFontTx/>
              <a:buChar char="-"/>
            </a:pPr>
            <a:r>
              <a:rPr lang="en-GB" dirty="0">
                <a:latin typeface="Comic Sans MS"/>
                <a:cs typeface="Arial"/>
              </a:rPr>
              <a:t>We are encouraging children to read everyday </a:t>
            </a:r>
          </a:p>
          <a:p>
            <a:pPr marL="571500" indent="-571500">
              <a:buFontTx/>
              <a:buChar char="-"/>
            </a:pPr>
            <a:r>
              <a:rPr lang="en-GB" dirty="0">
                <a:latin typeface="Comic Sans MS"/>
                <a:cs typeface="Arial"/>
              </a:rPr>
              <a:t>Please sign in their diaries everyday they have read and when your child has finished their book. </a:t>
            </a:r>
          </a:p>
          <a:p>
            <a:pPr marL="571500" indent="-571500">
              <a:buFontTx/>
              <a:buChar char="-"/>
            </a:pPr>
            <a:r>
              <a:rPr lang="en-GB" dirty="0">
                <a:latin typeface="Comic Sans MS"/>
                <a:cs typeface="Arial"/>
              </a:rPr>
              <a:t>Complete the reading challenges!</a:t>
            </a:r>
            <a:endParaRPr lang="en-GB" dirty="0">
              <a:latin typeface="Comic Sans MS" panose="030F0702030302020204" pitchFamily="66" charset="0"/>
            </a:endParaRPr>
          </a:p>
        </p:txBody>
      </p:sp>
    </p:spTree>
    <p:extLst>
      <p:ext uri="{BB962C8B-B14F-4D97-AF65-F5344CB8AC3E}">
        <p14:creationId xmlns:p14="http://schemas.microsoft.com/office/powerpoint/2010/main" val="150851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FB53-7483-D510-5378-1BF15AC879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5CC3A2-6E0C-9B35-6232-B82294E4E78B}"/>
              </a:ext>
            </a:extLst>
          </p:cNvPr>
          <p:cNvSpPr/>
          <p:nvPr/>
        </p:nvSpPr>
        <p:spPr>
          <a:xfrm>
            <a:off x="0" y="188640"/>
            <a:ext cx="9005090" cy="4462760"/>
          </a:xfrm>
          <a:prstGeom prst="rect">
            <a:avLst/>
          </a:prstGeom>
        </p:spPr>
        <p:txBody>
          <a:bodyPr wrap="square" lIns="91440" tIns="45720" rIns="91440" bIns="45720" anchor="t">
            <a:spAutoFit/>
          </a:bodyPr>
          <a:lstStyle/>
          <a:p>
            <a:pPr algn="ctr"/>
            <a:r>
              <a:rPr lang="en-GB" sz="2400" b="1" u="sng" dirty="0">
                <a:latin typeface="Comic Sans MS"/>
                <a:cs typeface="Arial"/>
              </a:rPr>
              <a:t>How to encourage reluctant readers</a:t>
            </a:r>
          </a:p>
          <a:p>
            <a:pPr algn="ctr"/>
            <a:endParaRPr lang="en-GB" sz="2400" b="1" u="sng" dirty="0">
              <a:latin typeface="Comic Sans MS"/>
              <a:cs typeface="Arial"/>
            </a:endParaRPr>
          </a:p>
          <a:p>
            <a:endParaRPr lang="en-GB" b="1" u="sng" dirty="0">
              <a:latin typeface="Comic Sans MS" panose="030F0702030302020204" pitchFamily="66" charset="0"/>
            </a:endParaRPr>
          </a:p>
          <a:p>
            <a:pPr marL="571500" indent="-571500">
              <a:buFontTx/>
              <a:buChar char="-"/>
            </a:pPr>
            <a:r>
              <a:rPr lang="en-GB" sz="2000" dirty="0">
                <a:latin typeface="Comic Sans MS"/>
                <a:cs typeface="Arial"/>
              </a:rPr>
              <a:t>Normalise mistakes during reading</a:t>
            </a:r>
          </a:p>
          <a:p>
            <a:pPr marL="571500" indent="-571500">
              <a:buFontTx/>
              <a:buChar char="-"/>
            </a:pPr>
            <a:r>
              <a:rPr lang="en-GB" sz="2000" dirty="0">
                <a:latin typeface="Comic Sans MS"/>
                <a:cs typeface="Arial"/>
              </a:rPr>
              <a:t>Model reading to your child</a:t>
            </a:r>
          </a:p>
          <a:p>
            <a:pPr marL="571500" indent="-571500">
              <a:buFontTx/>
              <a:buChar char="-"/>
            </a:pPr>
            <a:r>
              <a:rPr lang="en-GB" sz="2000" dirty="0">
                <a:latin typeface="Comic Sans MS"/>
                <a:cs typeface="Arial"/>
              </a:rPr>
              <a:t>Praise effort, not speed</a:t>
            </a:r>
          </a:p>
          <a:p>
            <a:pPr marL="571500" indent="-571500">
              <a:buFontTx/>
              <a:buChar char="-"/>
            </a:pPr>
            <a:r>
              <a:rPr lang="en-GB" sz="2000" dirty="0">
                <a:latin typeface="Comic Sans MS"/>
                <a:cs typeface="Arial"/>
              </a:rPr>
              <a:t>Choose a text that interests them</a:t>
            </a:r>
            <a:endParaRPr lang="en-GB" sz="2000" dirty="0">
              <a:latin typeface="Comic Sans MS" panose="030F0702030302020204" pitchFamily="66" charset="0"/>
              <a:cs typeface="Arial"/>
            </a:endParaRPr>
          </a:p>
          <a:p>
            <a:pPr marL="571500" indent="-571500">
              <a:buFontTx/>
              <a:buChar char="-"/>
            </a:pPr>
            <a:r>
              <a:rPr lang="en-GB" sz="2000" dirty="0">
                <a:latin typeface="Comic Sans MS" panose="030F0702030302020204" pitchFamily="66" charset="0"/>
                <a:cs typeface="Arial"/>
              </a:rPr>
              <a:t>Shorter sessions (longer sessions can feel overwhelming)</a:t>
            </a:r>
          </a:p>
          <a:p>
            <a:pPr marL="571500" indent="-571500">
              <a:buFontTx/>
              <a:buChar char="-"/>
            </a:pPr>
            <a:r>
              <a:rPr lang="en-GB" sz="2000" dirty="0">
                <a:latin typeface="Comic Sans MS" panose="030F0702030302020204" pitchFamily="66" charset="0"/>
                <a:cs typeface="Arial"/>
              </a:rPr>
              <a:t>Build stamina gradually</a:t>
            </a:r>
          </a:p>
          <a:p>
            <a:pPr marL="571500" indent="-571500">
              <a:buFontTx/>
              <a:buChar char="-"/>
            </a:pPr>
            <a:r>
              <a:rPr lang="en-GB" sz="2000" dirty="0">
                <a:latin typeface="Comic Sans MS" panose="030F0702030302020204" pitchFamily="66" charset="0"/>
                <a:cs typeface="Arial"/>
              </a:rPr>
              <a:t>Daily reading routines (e.g. same time each day)</a:t>
            </a:r>
          </a:p>
          <a:p>
            <a:pPr marL="571500" indent="-571500">
              <a:buFontTx/>
              <a:buChar char="-"/>
            </a:pPr>
            <a:r>
              <a:rPr lang="en-GB" sz="2000" dirty="0">
                <a:latin typeface="Comic Sans MS" panose="030F0702030302020204" pitchFamily="66" charset="0"/>
                <a:cs typeface="Arial"/>
              </a:rPr>
              <a:t>Connect reading to real life (recipes, maps, game manuals, solving problems/completing challenges)</a:t>
            </a:r>
            <a:endParaRPr lang="en-GB" sz="2000" dirty="0">
              <a:latin typeface="Comic Sans MS"/>
              <a:cs typeface="Arial"/>
            </a:endParaRPr>
          </a:p>
          <a:p>
            <a:pPr marL="571500" indent="-571500">
              <a:buFontTx/>
              <a:buChar char="-"/>
            </a:pPr>
            <a:r>
              <a:rPr lang="en-GB" sz="2000" dirty="0">
                <a:latin typeface="Comic Sans MS"/>
                <a:cs typeface="Arial"/>
              </a:rPr>
              <a:t>Use technology (</a:t>
            </a:r>
            <a:r>
              <a:rPr lang="en-GB" sz="2000" dirty="0" err="1">
                <a:latin typeface="Comic Sans MS"/>
                <a:cs typeface="Arial"/>
              </a:rPr>
              <a:t>ebooks</a:t>
            </a:r>
            <a:r>
              <a:rPr lang="en-GB" sz="2000" dirty="0">
                <a:latin typeface="Comic Sans MS"/>
                <a:cs typeface="Arial"/>
              </a:rPr>
              <a:t>, audiobooks alongside the text, reading apps)</a:t>
            </a:r>
          </a:p>
          <a:p>
            <a:pPr marL="571500" indent="-571500">
              <a:buFontTx/>
              <a:buChar char="-"/>
            </a:pPr>
            <a:endParaRPr lang="en-GB" dirty="0">
              <a:latin typeface="Comic Sans MS" panose="030F0702030302020204" pitchFamily="66" charset="0"/>
              <a:cs typeface="Arial"/>
            </a:endParaRPr>
          </a:p>
        </p:txBody>
      </p:sp>
    </p:spTree>
    <p:extLst>
      <p:ext uri="{BB962C8B-B14F-4D97-AF65-F5344CB8AC3E}">
        <p14:creationId xmlns:p14="http://schemas.microsoft.com/office/powerpoint/2010/main" val="381853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latin typeface="Comic Sans MS" panose="030F0702030302020204" pitchFamily="66" charset="0"/>
              </a:rPr>
              <a:t>Useful websites</a:t>
            </a:r>
          </a:p>
        </p:txBody>
      </p:sp>
      <p:sp>
        <p:nvSpPr>
          <p:cNvPr id="3" name="TextBox 2"/>
          <p:cNvSpPr txBox="1"/>
          <p:nvPr/>
        </p:nvSpPr>
        <p:spPr>
          <a:xfrm>
            <a:off x="755576" y="1772816"/>
            <a:ext cx="6051721" cy="230832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GB" dirty="0">
                <a:hlinkClick r:id="rId3"/>
              </a:rPr>
              <a:t>www.wordsforlife.org.uk</a:t>
            </a:r>
            <a:r>
              <a:rPr lang="en-GB" dirty="0"/>
              <a:t>   (National Literacy Trust)</a:t>
            </a:r>
          </a:p>
          <a:p>
            <a:pPr marL="285750" indent="-285750">
              <a:lnSpc>
                <a:spcPct val="200000"/>
              </a:lnSpc>
              <a:buFont typeface="Arial" panose="020B0604020202020204" pitchFamily="34" charset="0"/>
              <a:buChar char="•"/>
            </a:pPr>
            <a:r>
              <a:rPr lang="en-GB" dirty="0">
                <a:hlinkClick r:id="rId4"/>
              </a:rPr>
              <a:t>https://www.booktrust.org.uk/</a:t>
            </a:r>
            <a:endParaRPr lang="en-GB" dirty="0"/>
          </a:p>
          <a:p>
            <a:pPr marL="285750" indent="-285750">
              <a:lnSpc>
                <a:spcPct val="200000"/>
              </a:lnSpc>
              <a:buFont typeface="Arial" panose="020B0604020202020204" pitchFamily="34" charset="0"/>
              <a:buChar char="•"/>
            </a:pPr>
            <a:r>
              <a:rPr lang="en-GB" dirty="0">
                <a:hlinkClick r:id="rId5"/>
              </a:rPr>
              <a:t>https://www.bbc.co.uk/cbeebies/shows/bedtime-stories</a:t>
            </a:r>
            <a:endParaRPr lang="en-GB" dirty="0"/>
          </a:p>
          <a:p>
            <a:pPr marL="285750" indent="-285750">
              <a:lnSpc>
                <a:spcPct val="200000"/>
              </a:lnSpc>
              <a:buFont typeface="Arial" panose="020B0604020202020204" pitchFamily="34" charset="0"/>
              <a:buChar char="•"/>
            </a:pPr>
            <a:r>
              <a:rPr lang="en-GB" dirty="0">
                <a:hlinkClick r:id="rId6"/>
              </a:rPr>
              <a:t>https://www.oxfordowl.co.uk/home/reading</a:t>
            </a:r>
            <a:endParaRPr lang="en-GB" dirty="0">
              <a:latin typeface="Comic Sans MS" panose="030F0702030302020204" pitchFamily="66" charset="0"/>
            </a:endParaRPr>
          </a:p>
        </p:txBody>
      </p:sp>
    </p:spTree>
    <p:extLst>
      <p:ext uri="{BB962C8B-B14F-4D97-AF65-F5344CB8AC3E}">
        <p14:creationId xmlns:p14="http://schemas.microsoft.com/office/powerpoint/2010/main" val="365601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Guided reading sessions</a:t>
            </a:r>
          </a:p>
        </p:txBody>
      </p:sp>
      <p:sp>
        <p:nvSpPr>
          <p:cNvPr id="3" name="TextBox 2"/>
          <p:cNvSpPr txBox="1"/>
          <p:nvPr/>
        </p:nvSpPr>
        <p:spPr>
          <a:xfrm flipH="1">
            <a:off x="827583" y="1556792"/>
            <a:ext cx="7488833" cy="4401205"/>
          </a:xfrm>
          <a:prstGeom prst="rect">
            <a:avLst/>
          </a:prstGeom>
          <a:noFill/>
        </p:spPr>
        <p:txBody>
          <a:bodyPr wrap="square" rtlCol="0">
            <a:spAutoFit/>
          </a:bodyPr>
          <a:lstStyle/>
          <a:p>
            <a:pPr marL="457200" indent="-457200">
              <a:buFont typeface="Wingdings" panose="05000000000000000000" pitchFamily="2" charset="2"/>
              <a:buChar char="v"/>
            </a:pPr>
            <a:r>
              <a:rPr lang="en-GB" sz="2800" dirty="0">
                <a:latin typeface="Comic Sans MS" panose="030F0702030302020204" pitchFamily="66" charset="0"/>
              </a:rPr>
              <a:t>Daily sessions</a:t>
            </a:r>
          </a:p>
          <a:p>
            <a:pPr marL="457200" indent="-457200">
              <a:buFont typeface="Wingdings" panose="05000000000000000000" pitchFamily="2" charset="2"/>
              <a:buChar char="v"/>
            </a:pPr>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High quality texts</a:t>
            </a:r>
          </a:p>
          <a:p>
            <a:pPr marL="457200" indent="-457200">
              <a:buFont typeface="Wingdings" panose="05000000000000000000" pitchFamily="2" charset="2"/>
              <a:buChar char="v"/>
            </a:pPr>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Questions are prepared before the session</a:t>
            </a:r>
          </a:p>
          <a:p>
            <a:pPr marL="457200" indent="-457200">
              <a:buFont typeface="Wingdings" panose="05000000000000000000" pitchFamily="2" charset="2"/>
              <a:buChar char="v"/>
            </a:pPr>
            <a:endParaRPr lang="en-GB" sz="2800" dirty="0">
              <a:latin typeface="Comic Sans MS" panose="030F0702030302020204" pitchFamily="66" charset="0"/>
            </a:endParaRPr>
          </a:p>
          <a:p>
            <a:pPr marL="457200" indent="-457200">
              <a:buFont typeface="Wingdings" panose="05000000000000000000" pitchFamily="2" charset="2"/>
              <a:buChar char="v"/>
            </a:pPr>
            <a:r>
              <a:rPr lang="en-GB" sz="2800" dirty="0">
                <a:latin typeface="Comic Sans MS" panose="030F0702030302020204" pitchFamily="66" charset="0"/>
              </a:rPr>
              <a:t>Reading skills </a:t>
            </a:r>
            <a:r>
              <a:rPr lang="en-GB" sz="2800">
                <a:latin typeface="Comic Sans MS" panose="030F0702030302020204" pitchFamily="66" charset="0"/>
              </a:rPr>
              <a:t>are taught, </a:t>
            </a:r>
            <a:r>
              <a:rPr lang="en-GB" sz="2800" dirty="0">
                <a:latin typeface="Comic Sans MS" panose="030F0702030302020204" pitchFamily="66" charset="0"/>
              </a:rPr>
              <a:t>with time to apply these skills</a:t>
            </a:r>
          </a:p>
          <a:p>
            <a:endParaRPr lang="en-GB" sz="2800" dirty="0">
              <a:latin typeface="Comic Sans MS" panose="030F0702030302020204" pitchFamily="66" charset="0"/>
            </a:endParaRPr>
          </a:p>
        </p:txBody>
      </p:sp>
    </p:spTree>
    <p:extLst>
      <p:ext uri="{BB962C8B-B14F-4D97-AF65-F5344CB8AC3E}">
        <p14:creationId xmlns:p14="http://schemas.microsoft.com/office/powerpoint/2010/main" val="227112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CE8D-6EB2-1EF2-FA18-38CD0CFACB76}"/>
              </a:ext>
            </a:extLst>
          </p:cNvPr>
          <p:cNvSpPr>
            <a:spLocks noGrp="1"/>
          </p:cNvSpPr>
          <p:nvPr>
            <p:ph type="title"/>
          </p:nvPr>
        </p:nvSpPr>
        <p:spPr>
          <a:xfrm>
            <a:off x="457200" y="-171400"/>
            <a:ext cx="8229600" cy="1143000"/>
          </a:xfrm>
        </p:spPr>
        <p:txBody>
          <a:bodyPr/>
          <a:lstStyle/>
          <a:p>
            <a:r>
              <a:rPr lang="en-GB" u="sng" dirty="0"/>
              <a:t>Why reading matters</a:t>
            </a:r>
          </a:p>
        </p:txBody>
      </p:sp>
      <p:sp>
        <p:nvSpPr>
          <p:cNvPr id="3" name="Content Placeholder 2">
            <a:extLst>
              <a:ext uri="{FF2B5EF4-FFF2-40B4-BE49-F238E27FC236}">
                <a16:creationId xmlns:a16="http://schemas.microsoft.com/office/drawing/2014/main" id="{B89B2130-3D1D-7C5B-FED7-DAC94C405118}"/>
              </a:ext>
            </a:extLst>
          </p:cNvPr>
          <p:cNvSpPr>
            <a:spLocks noGrp="1"/>
          </p:cNvSpPr>
          <p:nvPr>
            <p:ph idx="1"/>
          </p:nvPr>
        </p:nvSpPr>
        <p:spPr>
          <a:xfrm>
            <a:off x="457200" y="1166018"/>
            <a:ext cx="8229600" cy="4525963"/>
          </a:xfrm>
        </p:spPr>
        <p:txBody>
          <a:bodyPr/>
          <a:lstStyle/>
          <a:p>
            <a:r>
              <a:rPr lang="en-GB" dirty="0"/>
              <a:t>Builds confidence and enjoyment</a:t>
            </a:r>
          </a:p>
          <a:p>
            <a:r>
              <a:rPr lang="en-GB" dirty="0"/>
              <a:t>Improves vocabulary and understanding</a:t>
            </a:r>
          </a:p>
          <a:p>
            <a:r>
              <a:rPr lang="en-GB" dirty="0"/>
              <a:t>Supports phonics and writing</a:t>
            </a:r>
          </a:p>
          <a:p>
            <a:r>
              <a:rPr lang="en-GB" dirty="0"/>
              <a:t>Reading underpins all learning</a:t>
            </a:r>
          </a:p>
          <a:p>
            <a:r>
              <a:rPr lang="en-GB" dirty="0"/>
              <a:t>Creates positive routines and bonding time with your child</a:t>
            </a:r>
          </a:p>
          <a:p>
            <a:pPr marL="0" indent="0">
              <a:buNone/>
            </a:pPr>
            <a:endParaRPr lang="en-GB" dirty="0"/>
          </a:p>
          <a:p>
            <a:pPr marL="0" indent="0">
              <a:buNone/>
            </a:pPr>
            <a:r>
              <a:rPr lang="en-GB" sz="2800" i="1" dirty="0"/>
              <a:t>Little and often makes the biggest</a:t>
            </a:r>
          </a:p>
          <a:p>
            <a:pPr marL="0" indent="0">
              <a:buNone/>
            </a:pPr>
            <a:r>
              <a:rPr lang="en-GB" sz="2800" i="1" dirty="0"/>
              <a:t>difference!</a:t>
            </a:r>
          </a:p>
          <a:p>
            <a:pPr marL="0" indent="0">
              <a:buNone/>
            </a:pPr>
            <a:endParaRPr lang="en-GB" dirty="0"/>
          </a:p>
        </p:txBody>
      </p:sp>
    </p:spTree>
    <p:extLst>
      <p:ext uri="{BB962C8B-B14F-4D97-AF65-F5344CB8AC3E}">
        <p14:creationId xmlns:p14="http://schemas.microsoft.com/office/powerpoint/2010/main" val="383034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3D1B-CDA9-FBAF-5953-65C1631EAA19}"/>
              </a:ext>
            </a:extLst>
          </p:cNvPr>
          <p:cNvSpPr>
            <a:spLocks noGrp="1"/>
          </p:cNvSpPr>
          <p:nvPr>
            <p:ph type="title"/>
          </p:nvPr>
        </p:nvSpPr>
        <p:spPr/>
        <p:txBody>
          <a:bodyPr/>
          <a:lstStyle/>
          <a:p>
            <a:r>
              <a:rPr lang="en-GB" dirty="0"/>
              <a:t>How we teach reading at Somers Heath</a:t>
            </a:r>
          </a:p>
        </p:txBody>
      </p:sp>
      <p:graphicFrame>
        <p:nvGraphicFramePr>
          <p:cNvPr id="6" name="TextBox 1">
            <a:extLst>
              <a:ext uri="{FF2B5EF4-FFF2-40B4-BE49-F238E27FC236}">
                <a16:creationId xmlns:a16="http://schemas.microsoft.com/office/drawing/2014/main" id="{72DD0236-E3BC-4D44-701E-7A35C8DF9F78}"/>
              </a:ext>
            </a:extLst>
          </p:cNvPr>
          <p:cNvGraphicFramePr/>
          <p:nvPr>
            <p:extLst>
              <p:ext uri="{D42A27DB-BD31-4B8C-83A1-F6EECF244321}">
                <p14:modId xmlns:p14="http://schemas.microsoft.com/office/powerpoint/2010/main" val="3043598566"/>
              </p:ext>
            </p:extLst>
          </p:nvPr>
        </p:nvGraphicFramePr>
        <p:xfrm>
          <a:off x="323528" y="1844824"/>
          <a:ext cx="6696744" cy="351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59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B201-F25A-41A4-CF40-F5286EE22080}"/>
              </a:ext>
            </a:extLst>
          </p:cNvPr>
          <p:cNvSpPr>
            <a:spLocks noGrp="1"/>
          </p:cNvSpPr>
          <p:nvPr>
            <p:ph type="title"/>
          </p:nvPr>
        </p:nvSpPr>
        <p:spPr>
          <a:xfrm>
            <a:off x="457200" y="0"/>
            <a:ext cx="8229600" cy="1143000"/>
          </a:xfrm>
        </p:spPr>
        <p:txBody>
          <a:bodyPr/>
          <a:lstStyle/>
          <a:p>
            <a:r>
              <a:rPr lang="en-GB" u="sng" dirty="0"/>
              <a:t>What reading looks like in KS1</a:t>
            </a:r>
          </a:p>
        </p:txBody>
      </p:sp>
      <p:sp>
        <p:nvSpPr>
          <p:cNvPr id="3" name="Content Placeholder 2">
            <a:extLst>
              <a:ext uri="{FF2B5EF4-FFF2-40B4-BE49-F238E27FC236}">
                <a16:creationId xmlns:a16="http://schemas.microsoft.com/office/drawing/2014/main" id="{9BB5E6BF-2207-38D7-9182-9FB0A7DA1B07}"/>
              </a:ext>
            </a:extLst>
          </p:cNvPr>
          <p:cNvSpPr>
            <a:spLocks noGrp="1"/>
          </p:cNvSpPr>
          <p:nvPr>
            <p:ph idx="1"/>
          </p:nvPr>
        </p:nvSpPr>
        <p:spPr>
          <a:xfrm>
            <a:off x="323528" y="571500"/>
            <a:ext cx="8229600" cy="3968155"/>
          </a:xfrm>
        </p:spPr>
        <p:txBody>
          <a:bodyPr/>
          <a:lstStyle/>
          <a:p>
            <a:pPr marL="0" indent="0" algn="ctr">
              <a:buNone/>
            </a:pPr>
            <a:endParaRPr lang="en-GB" dirty="0"/>
          </a:p>
          <a:p>
            <a:pPr marL="0" indent="0">
              <a:buNone/>
            </a:pPr>
            <a:r>
              <a:rPr lang="en-GB" b="1" dirty="0"/>
              <a:t>Children learn to:</a:t>
            </a:r>
          </a:p>
          <a:p>
            <a:pPr marL="0" indent="0">
              <a:buNone/>
            </a:pPr>
            <a:endParaRPr lang="en-GB" sz="2800" b="1" dirty="0"/>
          </a:p>
          <a:p>
            <a:pPr marL="0" indent="0">
              <a:buNone/>
            </a:pPr>
            <a:r>
              <a:rPr lang="en-GB" sz="2800" dirty="0"/>
              <a:t>-Recognise sounds and blend words</a:t>
            </a:r>
          </a:p>
          <a:p>
            <a:pPr marL="0" indent="0">
              <a:buNone/>
            </a:pPr>
            <a:r>
              <a:rPr lang="en-GB" sz="2800" dirty="0"/>
              <a:t>-Read common words by sight</a:t>
            </a:r>
          </a:p>
          <a:p>
            <a:pPr marL="0" indent="0">
              <a:buNone/>
            </a:pPr>
            <a:r>
              <a:rPr lang="en-GB" sz="2800" dirty="0"/>
              <a:t>-Build fluency and expression</a:t>
            </a:r>
          </a:p>
          <a:p>
            <a:pPr marL="0" indent="0">
              <a:buNone/>
            </a:pPr>
            <a:r>
              <a:rPr lang="en-GB" sz="2800" dirty="0"/>
              <a:t>-Talk about what they have read</a:t>
            </a:r>
          </a:p>
          <a:p>
            <a:pPr marL="0" indent="0">
              <a:buNone/>
            </a:pPr>
            <a:endParaRPr lang="en-GB" sz="2800" dirty="0"/>
          </a:p>
          <a:p>
            <a:pPr marL="0" indent="0">
              <a:buNone/>
            </a:pPr>
            <a:r>
              <a:rPr lang="en-GB" sz="2800" i="1" dirty="0"/>
              <a:t>Reading is not just sounding out </a:t>
            </a:r>
          </a:p>
          <a:p>
            <a:pPr marL="0" indent="0">
              <a:buNone/>
            </a:pPr>
            <a:r>
              <a:rPr lang="en-GB" sz="2800" i="1" dirty="0"/>
              <a:t>words – understanding is key</a:t>
            </a:r>
          </a:p>
          <a:p>
            <a:pPr marL="0" indent="0">
              <a:buNone/>
            </a:pPr>
            <a:endParaRPr lang="en-GB" dirty="0"/>
          </a:p>
        </p:txBody>
      </p:sp>
    </p:spTree>
    <p:extLst>
      <p:ext uri="{BB962C8B-B14F-4D97-AF65-F5344CB8AC3E}">
        <p14:creationId xmlns:p14="http://schemas.microsoft.com/office/powerpoint/2010/main" val="269973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323D-ACE5-3ADA-F79A-BF7A7D556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5C319-13A8-2AED-604C-C664F0FB84A1}"/>
              </a:ext>
            </a:extLst>
          </p:cNvPr>
          <p:cNvSpPr>
            <a:spLocks noGrp="1"/>
          </p:cNvSpPr>
          <p:nvPr>
            <p:ph type="title"/>
          </p:nvPr>
        </p:nvSpPr>
        <p:spPr>
          <a:xfrm>
            <a:off x="457200" y="0"/>
            <a:ext cx="8229600" cy="1143000"/>
          </a:xfrm>
        </p:spPr>
        <p:txBody>
          <a:bodyPr/>
          <a:lstStyle/>
          <a:p>
            <a:r>
              <a:rPr lang="en-GB" u="sng" dirty="0"/>
              <a:t>What reading looks like in KS1</a:t>
            </a:r>
          </a:p>
        </p:txBody>
      </p:sp>
      <p:sp>
        <p:nvSpPr>
          <p:cNvPr id="3" name="Content Placeholder 2">
            <a:extLst>
              <a:ext uri="{FF2B5EF4-FFF2-40B4-BE49-F238E27FC236}">
                <a16:creationId xmlns:a16="http://schemas.microsoft.com/office/drawing/2014/main" id="{EBEEE1CC-6458-ED25-CC40-9D0C0A873BCB}"/>
              </a:ext>
            </a:extLst>
          </p:cNvPr>
          <p:cNvSpPr>
            <a:spLocks noGrp="1"/>
          </p:cNvSpPr>
          <p:nvPr>
            <p:ph idx="1"/>
          </p:nvPr>
        </p:nvSpPr>
        <p:spPr>
          <a:xfrm>
            <a:off x="323528" y="571500"/>
            <a:ext cx="8229600" cy="3968155"/>
          </a:xfrm>
        </p:spPr>
        <p:txBody>
          <a:bodyPr/>
          <a:lstStyle/>
          <a:p>
            <a:pPr marL="0" indent="0" algn="ctr">
              <a:buNone/>
            </a:pPr>
            <a:endParaRPr lang="en-GB" dirty="0"/>
          </a:p>
          <a:p>
            <a:pPr marL="0" indent="0">
              <a:buNone/>
            </a:pPr>
            <a:r>
              <a:rPr lang="en-GB" b="1" dirty="0"/>
              <a:t>When your child reads:</a:t>
            </a:r>
          </a:p>
          <a:p>
            <a:pPr marL="0" indent="0">
              <a:buNone/>
            </a:pPr>
            <a:endParaRPr lang="en-GB" sz="2800" b="1" dirty="0"/>
          </a:p>
          <a:p>
            <a:pPr marL="0" indent="0">
              <a:buNone/>
            </a:pPr>
            <a:r>
              <a:rPr lang="en-GB" sz="2800" dirty="0"/>
              <a:t>-Encourage them to sound out unfamiliar words</a:t>
            </a:r>
          </a:p>
          <a:p>
            <a:pPr marL="0" indent="0">
              <a:buNone/>
            </a:pPr>
            <a:r>
              <a:rPr lang="en-GB" sz="2800" dirty="0"/>
              <a:t>-Say the sounds, not letter names</a:t>
            </a:r>
          </a:p>
          <a:p>
            <a:pPr marL="0" indent="0">
              <a:buNone/>
            </a:pPr>
            <a:r>
              <a:rPr lang="en-GB" sz="2800" dirty="0"/>
              <a:t>-Blend sounds together slowly</a:t>
            </a:r>
          </a:p>
          <a:p>
            <a:pPr marL="0" indent="0">
              <a:buNone/>
            </a:pPr>
            <a:endParaRPr lang="en-GB" sz="2800" dirty="0"/>
          </a:p>
          <a:p>
            <a:pPr marL="0" indent="0">
              <a:buNone/>
            </a:pPr>
            <a:r>
              <a:rPr lang="en-GB" sz="2800" dirty="0"/>
              <a:t>E.g. </a:t>
            </a:r>
            <a:r>
              <a:rPr lang="en-GB" sz="2800" dirty="0" err="1"/>
              <a:t>sh</a:t>
            </a:r>
            <a:r>
              <a:rPr lang="en-GB" sz="2800" dirty="0"/>
              <a:t> – </a:t>
            </a:r>
            <a:r>
              <a:rPr lang="en-GB" sz="2800" dirty="0" err="1"/>
              <a:t>i</a:t>
            </a:r>
            <a:r>
              <a:rPr lang="en-GB" sz="2800" dirty="0"/>
              <a:t> – p        ship</a:t>
            </a:r>
          </a:p>
          <a:p>
            <a:pPr marL="0" indent="0">
              <a:buNone/>
            </a:pPr>
            <a:endParaRPr lang="en-GB" sz="2800" dirty="0"/>
          </a:p>
          <a:p>
            <a:pPr marL="0" indent="0">
              <a:buNone/>
            </a:pPr>
            <a:r>
              <a:rPr lang="en-GB" sz="2400" i="1" dirty="0"/>
              <a:t>If they get stuck – pause, prompt, praise!</a:t>
            </a:r>
          </a:p>
          <a:p>
            <a:pPr marL="0" indent="0">
              <a:buNone/>
            </a:pPr>
            <a:r>
              <a:rPr lang="en-GB" sz="2400" i="1" dirty="0"/>
              <a:t>Tell them the word if still unsure</a:t>
            </a:r>
          </a:p>
          <a:p>
            <a:pPr marL="0" indent="0">
              <a:buNone/>
            </a:pPr>
            <a:endParaRPr lang="en-GB" dirty="0"/>
          </a:p>
        </p:txBody>
      </p:sp>
    </p:spTree>
    <p:extLst>
      <p:ext uri="{BB962C8B-B14F-4D97-AF65-F5344CB8AC3E}">
        <p14:creationId xmlns:p14="http://schemas.microsoft.com/office/powerpoint/2010/main" val="256190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BFC9-4130-47CB-3F24-9B1AF7519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29E46-92B5-E39F-B8DB-B21A85D48CFD}"/>
              </a:ext>
            </a:extLst>
          </p:cNvPr>
          <p:cNvSpPr>
            <a:spLocks noGrp="1"/>
          </p:cNvSpPr>
          <p:nvPr>
            <p:ph type="title"/>
          </p:nvPr>
        </p:nvSpPr>
        <p:spPr/>
        <p:txBody>
          <a:bodyPr/>
          <a:lstStyle/>
          <a:p>
            <a:r>
              <a:rPr lang="en-GB" u="sng" dirty="0"/>
              <a:t>What reading looks like in KS1</a:t>
            </a:r>
          </a:p>
        </p:txBody>
      </p:sp>
      <p:sp>
        <p:nvSpPr>
          <p:cNvPr id="3" name="Content Placeholder 2">
            <a:extLst>
              <a:ext uri="{FF2B5EF4-FFF2-40B4-BE49-F238E27FC236}">
                <a16:creationId xmlns:a16="http://schemas.microsoft.com/office/drawing/2014/main" id="{B6BEEC6B-7B1B-934B-1951-0E6DED440293}"/>
              </a:ext>
            </a:extLst>
          </p:cNvPr>
          <p:cNvSpPr>
            <a:spLocks noGrp="1"/>
          </p:cNvSpPr>
          <p:nvPr>
            <p:ph idx="1"/>
          </p:nvPr>
        </p:nvSpPr>
        <p:spPr/>
        <p:txBody>
          <a:bodyPr/>
          <a:lstStyle/>
          <a:p>
            <a:pPr marL="0" indent="0">
              <a:buNone/>
            </a:pPr>
            <a:r>
              <a:rPr lang="en-GB" b="1" dirty="0"/>
              <a:t>*Comprehension:</a:t>
            </a:r>
          </a:p>
          <a:p>
            <a:pPr marL="0" indent="0">
              <a:buNone/>
            </a:pPr>
            <a:r>
              <a:rPr lang="en-GB" dirty="0"/>
              <a:t>-Retrieve information from a text</a:t>
            </a:r>
          </a:p>
          <a:p>
            <a:pPr marL="0" indent="0">
              <a:buNone/>
            </a:pPr>
            <a:r>
              <a:rPr lang="en-GB" dirty="0"/>
              <a:t>-Infer meaning</a:t>
            </a:r>
          </a:p>
          <a:p>
            <a:pPr marL="0" indent="0">
              <a:buNone/>
            </a:pPr>
            <a:r>
              <a:rPr lang="en-GB" dirty="0"/>
              <a:t>-Predict what might happen next</a:t>
            </a:r>
          </a:p>
          <a:p>
            <a:pPr marL="0" indent="0">
              <a:buNone/>
            </a:pPr>
            <a:r>
              <a:rPr lang="en-GB" dirty="0"/>
              <a:t>-Summarise key ideas</a:t>
            </a:r>
          </a:p>
          <a:p>
            <a:pPr marL="0" indent="0">
              <a:buNone/>
            </a:pPr>
            <a:r>
              <a:rPr lang="en-GB" dirty="0"/>
              <a:t>-Understand and explore new vocabulary</a:t>
            </a:r>
          </a:p>
          <a:p>
            <a:pPr marL="0" indent="0">
              <a:buNone/>
            </a:pPr>
            <a:endParaRPr lang="en-GB" dirty="0"/>
          </a:p>
        </p:txBody>
      </p:sp>
    </p:spTree>
    <p:extLst>
      <p:ext uri="{BB962C8B-B14F-4D97-AF65-F5344CB8AC3E}">
        <p14:creationId xmlns:p14="http://schemas.microsoft.com/office/powerpoint/2010/main" val="184933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567520" y="890740"/>
            <a:ext cx="1951522" cy="125455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5088750" y="1087166"/>
            <a:ext cx="1234355" cy="1278758"/>
          </a:xfrm>
          <a:prstGeom prst="rect">
            <a:avLst/>
          </a:prstGeom>
        </p:spPr>
      </p:pic>
      <p:pic>
        <p:nvPicPr>
          <p:cNvPr id="13" name="Picture 12"/>
          <p:cNvPicPr>
            <a:picLocks noChangeAspect="1"/>
          </p:cNvPicPr>
          <p:nvPr/>
        </p:nvPicPr>
        <p:blipFill>
          <a:blip r:embed="rId7"/>
          <a:stretch>
            <a:fillRect/>
          </a:stretch>
        </p:blipFill>
        <p:spPr>
          <a:xfrm>
            <a:off x="5901568" y="2980608"/>
            <a:ext cx="1702078" cy="802129"/>
          </a:xfrm>
          <a:prstGeom prst="rect">
            <a:avLst/>
          </a:prstGeom>
        </p:spPr>
      </p:pic>
      <p:pic>
        <p:nvPicPr>
          <p:cNvPr id="14" name="Picture 13"/>
          <p:cNvPicPr>
            <a:picLocks noChangeAspect="1"/>
          </p:cNvPicPr>
          <p:nvPr/>
        </p:nvPicPr>
        <p:blipFill>
          <a:blip r:embed="rId8"/>
          <a:stretch>
            <a:fillRect/>
          </a:stretch>
        </p:blipFill>
        <p:spPr>
          <a:xfrm>
            <a:off x="5001340" y="4931238"/>
            <a:ext cx="1654476" cy="889556"/>
          </a:xfrm>
          <a:prstGeom prst="rect">
            <a:avLst/>
          </a:prstGeom>
        </p:spPr>
      </p:pic>
      <p:pic>
        <p:nvPicPr>
          <p:cNvPr id="15" name="Picture 14"/>
          <p:cNvPicPr>
            <a:picLocks noChangeAspect="1"/>
          </p:cNvPicPr>
          <p:nvPr/>
        </p:nvPicPr>
        <p:blipFill>
          <a:blip r:embed="rId9"/>
          <a:stretch>
            <a:fillRect/>
          </a:stretch>
        </p:blipFill>
        <p:spPr>
          <a:xfrm>
            <a:off x="2104524" y="4969399"/>
            <a:ext cx="1837223" cy="889480"/>
          </a:xfrm>
          <a:prstGeom prst="rect">
            <a:avLst/>
          </a:prstGeom>
        </p:spPr>
      </p:pic>
      <p:pic>
        <p:nvPicPr>
          <p:cNvPr id="16" name="Picture 15"/>
          <p:cNvPicPr>
            <a:picLocks noChangeAspect="1"/>
          </p:cNvPicPr>
          <p:nvPr/>
        </p:nvPicPr>
        <p:blipFill>
          <a:blip r:embed="rId10"/>
          <a:stretch>
            <a:fillRect/>
          </a:stretch>
        </p:blipFill>
        <p:spPr>
          <a:xfrm>
            <a:off x="1575368" y="3435775"/>
            <a:ext cx="1416792" cy="739475"/>
          </a:xfrm>
          <a:prstGeom prst="rect">
            <a:avLst/>
          </a:prstGeom>
        </p:spPr>
      </p:pic>
      <p:sp>
        <p:nvSpPr>
          <p:cNvPr id="4" name="AutoShape 2" descr="Related ima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rightnessContrast bright="20000"/>
                    </a14:imgEffect>
                  </a14:imgLayer>
                </a14:imgProps>
              </a:ext>
            </a:extLst>
          </a:blip>
          <a:srcRect b="3215"/>
          <a:stretch/>
        </p:blipFill>
        <p:spPr>
          <a:xfrm>
            <a:off x="2623742" y="2074557"/>
            <a:ext cx="3446247" cy="3209381"/>
          </a:xfrm>
          <a:prstGeom prst="rect">
            <a:avLst/>
          </a:prstGeom>
        </p:spPr>
      </p:pic>
      <p:sp>
        <p:nvSpPr>
          <p:cNvPr id="6" name="TextBox 5"/>
          <p:cNvSpPr txBox="1"/>
          <p:nvPr/>
        </p:nvSpPr>
        <p:spPr>
          <a:xfrm>
            <a:off x="6475" y="890740"/>
            <a:ext cx="3138408" cy="2308324"/>
          </a:xfrm>
          <a:prstGeom prst="rect">
            <a:avLst/>
          </a:prstGeom>
          <a:noFill/>
        </p:spPr>
        <p:txBody>
          <a:bodyPr wrap="square" rtlCol="0">
            <a:spAutoFit/>
          </a:bodyPr>
          <a:lstStyle/>
          <a:p>
            <a:pPr algn="ctr"/>
            <a:r>
              <a:rPr lang="en-GB" dirty="0">
                <a:latin typeface="Arial Rounded MT Bold" panose="020F0704030504030204" pitchFamily="34" charset="0"/>
              </a:rPr>
              <a:t>Use our background knowledge to connect text.</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Understand and explore new vocabulary and commit to our working memory.</a:t>
            </a:r>
          </a:p>
        </p:txBody>
      </p:sp>
      <p:sp>
        <p:nvSpPr>
          <p:cNvPr id="17" name="TextBox 16"/>
          <p:cNvSpPr txBox="1"/>
          <p:nvPr/>
        </p:nvSpPr>
        <p:spPr>
          <a:xfrm>
            <a:off x="6330709" y="1027748"/>
            <a:ext cx="1901531" cy="1477328"/>
          </a:xfrm>
          <a:prstGeom prst="rect">
            <a:avLst/>
          </a:prstGeom>
          <a:noFill/>
        </p:spPr>
        <p:txBody>
          <a:bodyPr wrap="square" rtlCol="0">
            <a:spAutoFit/>
          </a:bodyPr>
          <a:lstStyle/>
          <a:p>
            <a:pPr algn="ctr"/>
            <a:r>
              <a:rPr lang="en-GB" dirty="0">
                <a:latin typeface="Arial Rounded MT Bold" panose="020F0704030504030204" pitchFamily="34" charset="0"/>
              </a:rPr>
              <a:t>Predict, ask questions, I wonder- read on to find out more.</a:t>
            </a:r>
          </a:p>
        </p:txBody>
      </p:sp>
      <p:sp>
        <p:nvSpPr>
          <p:cNvPr id="18" name="TextBox 17"/>
          <p:cNvSpPr txBox="1"/>
          <p:nvPr/>
        </p:nvSpPr>
        <p:spPr>
          <a:xfrm>
            <a:off x="7103551" y="3069022"/>
            <a:ext cx="1901531" cy="369332"/>
          </a:xfrm>
          <a:prstGeom prst="rect">
            <a:avLst/>
          </a:prstGeom>
          <a:noFill/>
        </p:spPr>
        <p:txBody>
          <a:bodyPr wrap="square" rtlCol="0">
            <a:spAutoFit/>
          </a:bodyPr>
          <a:lstStyle/>
          <a:p>
            <a:pPr algn="ctr"/>
            <a:r>
              <a:rPr lang="en-GB" dirty="0">
                <a:latin typeface="Arial Rounded MT Bold" panose="020F0704030504030204" pitchFamily="34" charset="0"/>
              </a:rPr>
              <a:t>Visualise</a:t>
            </a:r>
          </a:p>
        </p:txBody>
      </p:sp>
      <p:sp>
        <p:nvSpPr>
          <p:cNvPr id="19" name="TextBox 18"/>
          <p:cNvSpPr txBox="1"/>
          <p:nvPr/>
        </p:nvSpPr>
        <p:spPr>
          <a:xfrm>
            <a:off x="5662765" y="4397422"/>
            <a:ext cx="1901531" cy="646331"/>
          </a:xfrm>
          <a:prstGeom prst="rect">
            <a:avLst/>
          </a:prstGeom>
          <a:noFill/>
        </p:spPr>
        <p:txBody>
          <a:bodyPr wrap="square" rtlCol="0">
            <a:spAutoFit/>
          </a:bodyPr>
          <a:lstStyle/>
          <a:p>
            <a:pPr algn="ctr"/>
            <a:r>
              <a:rPr lang="en-GB" dirty="0">
                <a:latin typeface="Arial Rounded MT Bold" panose="020F0704030504030204" pitchFamily="34" charset="0"/>
              </a:rPr>
              <a:t>Put together to build gist. </a:t>
            </a:r>
          </a:p>
        </p:txBody>
      </p:sp>
      <p:sp>
        <p:nvSpPr>
          <p:cNvPr id="20" name="TextBox 19"/>
          <p:cNvSpPr txBox="1"/>
          <p:nvPr/>
        </p:nvSpPr>
        <p:spPr>
          <a:xfrm>
            <a:off x="230981" y="4274111"/>
            <a:ext cx="1740665" cy="1754326"/>
          </a:xfrm>
          <a:prstGeom prst="rect">
            <a:avLst/>
          </a:prstGeom>
          <a:noFill/>
        </p:spPr>
        <p:txBody>
          <a:bodyPr wrap="square" rtlCol="0">
            <a:spAutoFit/>
          </a:bodyPr>
          <a:lstStyle/>
          <a:p>
            <a:pPr algn="ctr"/>
            <a:r>
              <a:rPr lang="en-GB" dirty="0">
                <a:latin typeface="Arial Rounded MT Bold" panose="020F0704030504030204" pitchFamily="34" charset="0"/>
              </a:rPr>
              <a:t>Scan for information.</a:t>
            </a:r>
          </a:p>
          <a:p>
            <a:pPr algn="ctr"/>
            <a:r>
              <a:rPr lang="en-GB" dirty="0">
                <a:latin typeface="Arial Rounded MT Bold" panose="020F0704030504030204" pitchFamily="34" charset="0"/>
              </a:rPr>
              <a:t>Who, what, where? It’s literally right there.</a:t>
            </a:r>
          </a:p>
        </p:txBody>
      </p:sp>
      <p:sp>
        <p:nvSpPr>
          <p:cNvPr id="21" name="TextBox 20"/>
          <p:cNvSpPr txBox="1"/>
          <p:nvPr/>
        </p:nvSpPr>
        <p:spPr>
          <a:xfrm>
            <a:off x="-108520" y="3281790"/>
            <a:ext cx="1901531" cy="923330"/>
          </a:xfrm>
          <a:prstGeom prst="rect">
            <a:avLst/>
          </a:prstGeom>
          <a:noFill/>
        </p:spPr>
        <p:txBody>
          <a:bodyPr wrap="square" rtlCol="0">
            <a:spAutoFit/>
          </a:bodyPr>
          <a:lstStyle/>
          <a:p>
            <a:pPr algn="ctr"/>
            <a:r>
              <a:rPr lang="en-GB" dirty="0">
                <a:latin typeface="Arial Rounded MT Bold" panose="020F0704030504030204" pitchFamily="34" charset="0"/>
              </a:rPr>
              <a:t>Probing questions.</a:t>
            </a:r>
          </a:p>
          <a:p>
            <a:pPr algn="ctr"/>
            <a:r>
              <a:rPr lang="en-GB" dirty="0">
                <a:latin typeface="Arial Rounded MT Bold" panose="020F0704030504030204" pitchFamily="34" charset="0"/>
              </a:rPr>
              <a:t>Inference.</a:t>
            </a:r>
          </a:p>
        </p:txBody>
      </p:sp>
      <p:sp>
        <p:nvSpPr>
          <p:cNvPr id="7" name="Rectangle 6">
            <a:extLst>
              <a:ext uri="{FF2B5EF4-FFF2-40B4-BE49-F238E27FC236}">
                <a16:creationId xmlns:a16="http://schemas.microsoft.com/office/drawing/2014/main" id="{76E2EFD2-661A-4654-BAB2-998C8332B31E}"/>
              </a:ext>
            </a:extLst>
          </p:cNvPr>
          <p:cNvSpPr/>
          <p:nvPr/>
        </p:nvSpPr>
        <p:spPr>
          <a:xfrm>
            <a:off x="2011602" y="237476"/>
            <a:ext cx="5123518" cy="415498"/>
          </a:xfrm>
          <a:prstGeom prst="rect">
            <a:avLst/>
          </a:prstGeom>
        </p:spPr>
        <p:txBody>
          <a:bodyPr wrap="none">
            <a:spAutoFit/>
          </a:bodyPr>
          <a:lstStyle/>
          <a:p>
            <a:r>
              <a:rPr lang="en-US" sz="2100" b="1" dirty="0"/>
              <a:t>Strategies for reading comprehension</a:t>
            </a:r>
            <a:endParaRPr lang="en-GB" sz="2100" b="1" dirty="0"/>
          </a:p>
        </p:txBody>
      </p:sp>
    </p:spTree>
    <p:extLst>
      <p:ext uri="{BB962C8B-B14F-4D97-AF65-F5344CB8AC3E}">
        <p14:creationId xmlns:p14="http://schemas.microsoft.com/office/powerpoint/2010/main" val="177990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59025"/>
            <a:ext cx="3126441" cy="2009855"/>
          </a:xfrm>
          <a:prstGeom prst="rect">
            <a:avLst/>
          </a:prstGeom>
        </p:spPr>
      </p:pic>
      <p:sp>
        <p:nvSpPr>
          <p:cNvPr id="5" name="TextBox 4"/>
          <p:cNvSpPr txBox="1"/>
          <p:nvPr/>
        </p:nvSpPr>
        <p:spPr>
          <a:xfrm>
            <a:off x="2634568" y="370907"/>
            <a:ext cx="6444503" cy="923330"/>
          </a:xfrm>
          <a:prstGeom prst="rect">
            <a:avLst/>
          </a:prstGeom>
          <a:noFill/>
        </p:spPr>
        <p:txBody>
          <a:bodyPr wrap="square" rtlCol="0">
            <a:spAutoFit/>
          </a:bodyPr>
          <a:lstStyle/>
          <a:p>
            <a:pPr algn="ctr"/>
            <a:r>
              <a:rPr lang="en-GB" dirty="0">
                <a:latin typeface="Arial Rounded MT Bold" panose="020F0704030504030204" pitchFamily="34" charset="0"/>
              </a:rPr>
              <a:t>Use our background knowledge to connect text.</a:t>
            </a:r>
          </a:p>
          <a:p>
            <a:pPr algn="ctr"/>
            <a:endParaRPr lang="en-GB" dirty="0">
              <a:latin typeface="Arial Rounded MT Bold" panose="020F0704030504030204" pitchFamily="34" charset="0"/>
            </a:endParaRPr>
          </a:p>
          <a:p>
            <a:pPr algn="ctr"/>
            <a:r>
              <a:rPr lang="en-GB" b="1" dirty="0">
                <a:latin typeface="Arial Rounded MT Bold" panose="020F0704030504030204" pitchFamily="34" charset="0"/>
              </a:rPr>
              <a:t>Understand and explore new vocabulary.</a:t>
            </a:r>
          </a:p>
        </p:txBody>
      </p:sp>
      <p:pic>
        <p:nvPicPr>
          <p:cNvPr id="7" name="Picture 6"/>
          <p:cNvPicPr>
            <a:picLocks noChangeAspect="1"/>
          </p:cNvPicPr>
          <p:nvPr/>
        </p:nvPicPr>
        <p:blipFill rotWithShape="1">
          <a:blip r:embed="rId5"/>
          <a:srcRect r="40541"/>
          <a:stretch/>
        </p:blipFill>
        <p:spPr>
          <a:xfrm>
            <a:off x="2634568" y="1595055"/>
            <a:ext cx="5799409" cy="3232328"/>
          </a:xfrm>
          <a:prstGeom prst="rect">
            <a:avLst/>
          </a:prstGeom>
        </p:spPr>
      </p:pic>
      <p:sp>
        <p:nvSpPr>
          <p:cNvPr id="3" name="TextBox 2">
            <a:extLst>
              <a:ext uri="{FF2B5EF4-FFF2-40B4-BE49-F238E27FC236}">
                <a16:creationId xmlns:a16="http://schemas.microsoft.com/office/drawing/2014/main" id="{CB682FA2-B91D-9E16-E94D-A7DB39B66B7E}"/>
              </a:ext>
            </a:extLst>
          </p:cNvPr>
          <p:cNvSpPr txBox="1"/>
          <p:nvPr/>
        </p:nvSpPr>
        <p:spPr>
          <a:xfrm>
            <a:off x="306468" y="4849898"/>
            <a:ext cx="5544616" cy="1200329"/>
          </a:xfrm>
          <a:prstGeom prst="rect">
            <a:avLst/>
          </a:prstGeom>
          <a:solidFill>
            <a:schemeClr val="accent1">
              <a:lumMod val="90000"/>
            </a:schemeClr>
          </a:solidFill>
        </p:spPr>
        <p:txBody>
          <a:bodyPr wrap="square">
            <a:spAutoFit/>
          </a:bodyPr>
          <a:lstStyle/>
          <a:p>
            <a:r>
              <a:rPr lang="en-GB" dirty="0"/>
              <a:t>If children do not understand the meaning of key words, they will not be able to fully access a text even if they can read it accurately, it helps them to make sense of what they have read.</a:t>
            </a:r>
          </a:p>
        </p:txBody>
      </p:sp>
    </p:spTree>
    <p:extLst>
      <p:ext uri="{BB962C8B-B14F-4D97-AF65-F5344CB8AC3E}">
        <p14:creationId xmlns:p14="http://schemas.microsoft.com/office/powerpoint/2010/main" val="3318736124"/>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321d2e-340e-41ae-a911-25bfba8d4ba6">
      <Terms xmlns="http://schemas.microsoft.com/office/infopath/2007/PartnerControls"/>
    </lcf76f155ced4ddcb4097134ff3c332f>
    <TaxCatchAll xmlns="4ae92f25-e1c9-4352-b45d-00bbdc7c27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BAF8AE55A8C242A02EE46947499594" ma:contentTypeVersion="15" ma:contentTypeDescription="Create a new document." ma:contentTypeScope="" ma:versionID="b812f8171b2758e06fe72d8212858067">
  <xsd:schema xmlns:xsd="http://www.w3.org/2001/XMLSchema" xmlns:xs="http://www.w3.org/2001/XMLSchema" xmlns:p="http://schemas.microsoft.com/office/2006/metadata/properties" xmlns:ns2="13321d2e-340e-41ae-a911-25bfba8d4ba6" xmlns:ns3="4ae92f25-e1c9-4352-b45d-00bbdc7c271d" targetNamespace="http://schemas.microsoft.com/office/2006/metadata/properties" ma:root="true" ma:fieldsID="fd9780b66a0a9f0cbc89c41313ac8733" ns2:_="" ns3:_="">
    <xsd:import namespace="13321d2e-340e-41ae-a911-25bfba8d4ba6"/>
    <xsd:import namespace="4ae92f25-e1c9-4352-b45d-00bbdc7c27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1d2e-340e-41ae-a911-25bfba8d4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b22b650-ec4d-44fb-9108-e92a840df26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92f25-e1c9-4352-b45d-00bbdc7c27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c1f05d9-e992-475c-9a42-e94587f96885}" ma:internalName="TaxCatchAll" ma:showField="CatchAllData" ma:web="4ae92f25-e1c9-4352-b45d-00bbdc7c27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F7FFD-867B-44F1-BAC5-77496EF5C4EA}">
  <ds:schemaRefs>
    <ds:schemaRef ds:uri="http://schemas.microsoft.com/sharepoint/v3/contenttype/forms"/>
  </ds:schemaRefs>
</ds:datastoreItem>
</file>

<file path=customXml/itemProps2.xml><?xml version="1.0" encoding="utf-8"?>
<ds:datastoreItem xmlns:ds="http://schemas.openxmlformats.org/officeDocument/2006/customXml" ds:itemID="{C42153D2-6D02-4424-95DC-49139E9AC2EF}">
  <ds:schemaRef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4ae92f25-e1c9-4352-b45d-00bbdc7c271d"/>
    <ds:schemaRef ds:uri="13321d2e-340e-41ae-a911-25bfba8d4ba6"/>
    <ds:schemaRef ds:uri="http://www.w3.org/XML/1998/namespace"/>
  </ds:schemaRefs>
</ds:datastoreItem>
</file>

<file path=customXml/itemProps3.xml><?xml version="1.0" encoding="utf-8"?>
<ds:datastoreItem xmlns:ds="http://schemas.openxmlformats.org/officeDocument/2006/customXml" ds:itemID="{185F9DFC-73FC-4BB3-9195-C462E2FD8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1d2e-340e-41ae-a911-25bfba8d4ba6"/>
    <ds:schemaRef ds:uri="4ae92f25-e1c9-4352-b45d-00bbdc7c27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2097</TotalTime>
  <Words>1127</Words>
  <Application>Microsoft Office PowerPoint</Application>
  <PresentationFormat>On-screen Show (4:3)</PresentationFormat>
  <Paragraphs>172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Arial Rounded MT Bold</vt:lpstr>
      <vt:lpstr>Comic Sans MS</vt:lpstr>
      <vt:lpstr>Gill Sans MT</vt:lpstr>
      <vt:lpstr>Wingdings</vt:lpstr>
      <vt:lpstr>Diseño predeterminado</vt:lpstr>
      <vt:lpstr>Reading at  Somers Heath – KS1 </vt:lpstr>
      <vt:lpstr>Aims of the session</vt:lpstr>
      <vt:lpstr>Why reading matters</vt:lpstr>
      <vt:lpstr>How we teach reading at Somers Heath</vt:lpstr>
      <vt:lpstr>What reading looks like in KS1</vt:lpstr>
      <vt:lpstr>What reading looks like in KS1</vt:lpstr>
      <vt:lpstr>What reading looks like in KS1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-Y1 Phonics Screening Check -Y2 SATs  </vt:lpstr>
      <vt:lpstr>Assessment – Y2 SATs   </vt:lpstr>
      <vt:lpstr>Assessment – Y2 SATs   </vt:lpstr>
      <vt:lpstr>Assessment – Y2 SATs   </vt:lpstr>
      <vt:lpstr>Assessment – Y2 SATs   </vt:lpstr>
      <vt:lpstr>Assessment – Y2 SATs   </vt:lpstr>
      <vt:lpstr>PowerPoint Presentation</vt:lpstr>
      <vt:lpstr>PowerPoint Presentation</vt:lpstr>
      <vt:lpstr>Useful websites</vt:lpstr>
      <vt:lpstr>Guided reading sessions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Martin Curtis</cp:lastModifiedBy>
  <cp:revision>251</cp:revision>
  <cp:lastPrinted>2026-01-19T13:22:38Z</cp:lastPrinted>
  <dcterms:created xsi:type="dcterms:W3CDTF">2010-05-23T14:28:12Z</dcterms:created>
  <dcterms:modified xsi:type="dcterms:W3CDTF">2026-01-23T08:55:43Z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0x010100A4BAF8AE55A8C242A02EE46947499594</vt:lpwstr>
  </property>
  <property fmtid="{D5CDD505-2E9C-101B-9397-08002B2CF9AE}" pid="3" name="MediaServiceImageTags">
    <vt:lpwstr/>
  </property>
</Properties>
</file>